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4" r:id="rId3"/>
    <p:sldId id="271" r:id="rId4"/>
    <p:sldId id="272" r:id="rId5"/>
    <p:sldId id="281" r:id="rId6"/>
    <p:sldId id="274" r:id="rId7"/>
    <p:sldId id="275" r:id="rId8"/>
    <p:sldId id="276" r:id="rId9"/>
    <p:sldId id="278" r:id="rId10"/>
    <p:sldId id="279" r:id="rId11"/>
    <p:sldId id="282" r:id="rId12"/>
    <p:sldId id="283" r:id="rId13"/>
    <p:sldId id="284" r:id="rId14"/>
    <p:sldId id="285" r:id="rId15"/>
    <p:sldId id="286" r:id="rId16"/>
    <p:sldId id="287" r:id="rId17"/>
    <p:sldId id="288" r:id="rId18"/>
    <p:sldId id="289" r:id="rId19"/>
    <p:sldId id="291" r:id="rId20"/>
    <p:sldId id="294" r:id="rId21"/>
  </p:sldIdLst>
  <p:sldSz cx="9144000" cy="5715000" type="screen16x1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FE"/>
    <a:srgbClr val="3A9DCE"/>
    <a:srgbClr val="EE7816"/>
    <a:srgbClr val="26739A"/>
    <a:srgbClr val="A7CEE1"/>
    <a:srgbClr val="B4CF51"/>
    <a:srgbClr val="36A3D4"/>
    <a:srgbClr val="7F7F7F"/>
    <a:srgbClr val="DDDDDD"/>
    <a:srgbClr val="E2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5" autoAdjust="0"/>
    <p:restoredTop sz="94639" autoAdjust="0"/>
  </p:normalViewPr>
  <p:slideViewPr>
    <p:cSldViewPr>
      <p:cViewPr varScale="1">
        <p:scale>
          <a:sx n="116" d="100"/>
          <a:sy n="116" d="100"/>
        </p:scale>
        <p:origin x="-128" y="-22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5356"/>
            <a:ext cx="7772400" cy="1225021"/>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73E88B7-7FFB-44B1-AA38-EE3271C6E305}" type="datetimeFigureOut">
              <a:rPr lang="fr-FR" smtClean="0"/>
              <a:t>18/02/13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036D8B-3404-48B9-9AA8-071609691250}" type="slidenum">
              <a:rPr lang="fr-FR" smtClean="0"/>
              <a:t>‹#›</a:t>
            </a:fld>
            <a:endParaRPr lang="fr-FR"/>
          </a:p>
        </p:txBody>
      </p:sp>
    </p:spTree>
    <p:extLst>
      <p:ext uri="{BB962C8B-B14F-4D97-AF65-F5344CB8AC3E}">
        <p14:creationId xmlns:p14="http://schemas.microsoft.com/office/powerpoint/2010/main" val="406961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3E88B7-7FFB-44B1-AA38-EE3271C6E305}" type="datetimeFigureOut">
              <a:rPr lang="fr-FR" smtClean="0"/>
              <a:t>18/02/13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036D8B-3404-48B9-9AA8-071609691250}" type="slidenum">
              <a:rPr lang="fr-FR" smtClean="0"/>
              <a:t>‹#›</a:t>
            </a:fld>
            <a:endParaRPr lang="fr-FR"/>
          </a:p>
        </p:txBody>
      </p:sp>
    </p:spTree>
    <p:extLst>
      <p:ext uri="{BB962C8B-B14F-4D97-AF65-F5344CB8AC3E}">
        <p14:creationId xmlns:p14="http://schemas.microsoft.com/office/powerpoint/2010/main" val="1566008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866"/>
            <a:ext cx="2057400" cy="4876271"/>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28866"/>
            <a:ext cx="6019800" cy="487627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3E88B7-7FFB-44B1-AA38-EE3271C6E305}" type="datetimeFigureOut">
              <a:rPr lang="fr-FR" smtClean="0"/>
              <a:t>18/02/13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036D8B-3404-48B9-9AA8-071609691250}" type="slidenum">
              <a:rPr lang="fr-FR" smtClean="0"/>
              <a:t>‹#›</a:t>
            </a:fld>
            <a:endParaRPr lang="fr-FR"/>
          </a:p>
        </p:txBody>
      </p:sp>
    </p:spTree>
    <p:extLst>
      <p:ext uri="{BB962C8B-B14F-4D97-AF65-F5344CB8AC3E}">
        <p14:creationId xmlns:p14="http://schemas.microsoft.com/office/powerpoint/2010/main" val="14524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3E88B7-7FFB-44B1-AA38-EE3271C6E305}" type="datetimeFigureOut">
              <a:rPr lang="fr-FR" smtClean="0"/>
              <a:t>18/02/13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036D8B-3404-48B9-9AA8-071609691250}" type="slidenum">
              <a:rPr lang="fr-FR" smtClean="0"/>
              <a:t>‹#›</a:t>
            </a:fld>
            <a:endParaRPr lang="fr-FR"/>
          </a:p>
        </p:txBody>
      </p:sp>
    </p:spTree>
    <p:extLst>
      <p:ext uri="{BB962C8B-B14F-4D97-AF65-F5344CB8AC3E}">
        <p14:creationId xmlns:p14="http://schemas.microsoft.com/office/powerpoint/2010/main" val="278244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672418"/>
            <a:ext cx="7772400" cy="1135063"/>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73E88B7-7FFB-44B1-AA38-EE3271C6E305}" type="datetimeFigureOut">
              <a:rPr lang="fr-FR" smtClean="0"/>
              <a:t>18/02/13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036D8B-3404-48B9-9AA8-071609691250}" type="slidenum">
              <a:rPr lang="fr-FR" smtClean="0"/>
              <a:t>‹#›</a:t>
            </a:fld>
            <a:endParaRPr lang="fr-FR"/>
          </a:p>
        </p:txBody>
      </p:sp>
    </p:spTree>
    <p:extLst>
      <p:ext uri="{BB962C8B-B14F-4D97-AF65-F5344CB8AC3E}">
        <p14:creationId xmlns:p14="http://schemas.microsoft.com/office/powerpoint/2010/main" val="28977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73E88B7-7FFB-44B1-AA38-EE3271C6E305}" type="datetimeFigureOut">
              <a:rPr lang="fr-FR" smtClean="0"/>
              <a:t>18/02/13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036D8B-3404-48B9-9AA8-071609691250}" type="slidenum">
              <a:rPr lang="fr-FR" smtClean="0"/>
              <a:t>‹#›</a:t>
            </a:fld>
            <a:endParaRPr lang="fr-FR"/>
          </a:p>
        </p:txBody>
      </p:sp>
    </p:spTree>
    <p:extLst>
      <p:ext uri="{BB962C8B-B14F-4D97-AF65-F5344CB8AC3E}">
        <p14:creationId xmlns:p14="http://schemas.microsoft.com/office/powerpoint/2010/main" val="19041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73E88B7-7FFB-44B1-AA38-EE3271C6E305}" type="datetimeFigureOut">
              <a:rPr lang="fr-FR" smtClean="0"/>
              <a:t>18/02/13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0036D8B-3404-48B9-9AA8-071609691250}" type="slidenum">
              <a:rPr lang="fr-FR" smtClean="0"/>
              <a:t>‹#›</a:t>
            </a:fld>
            <a:endParaRPr lang="fr-FR"/>
          </a:p>
        </p:txBody>
      </p:sp>
    </p:spTree>
    <p:extLst>
      <p:ext uri="{BB962C8B-B14F-4D97-AF65-F5344CB8AC3E}">
        <p14:creationId xmlns:p14="http://schemas.microsoft.com/office/powerpoint/2010/main" val="129650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73E88B7-7FFB-44B1-AA38-EE3271C6E305}" type="datetimeFigureOut">
              <a:rPr lang="fr-FR" smtClean="0"/>
              <a:t>18/02/13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0036D8B-3404-48B9-9AA8-071609691250}" type="slidenum">
              <a:rPr lang="fr-FR" smtClean="0"/>
              <a:t>‹#›</a:t>
            </a:fld>
            <a:endParaRPr lang="fr-FR"/>
          </a:p>
        </p:txBody>
      </p:sp>
    </p:spTree>
    <p:extLst>
      <p:ext uri="{BB962C8B-B14F-4D97-AF65-F5344CB8AC3E}">
        <p14:creationId xmlns:p14="http://schemas.microsoft.com/office/powerpoint/2010/main" val="425621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3E88B7-7FFB-44B1-AA38-EE3271C6E305}" type="datetimeFigureOut">
              <a:rPr lang="fr-FR" smtClean="0"/>
              <a:t>18/02/13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0036D8B-3404-48B9-9AA8-071609691250}" type="slidenum">
              <a:rPr lang="fr-FR" smtClean="0"/>
              <a:t>‹#›</a:t>
            </a:fld>
            <a:endParaRPr lang="fr-FR"/>
          </a:p>
        </p:txBody>
      </p:sp>
    </p:spTree>
    <p:extLst>
      <p:ext uri="{BB962C8B-B14F-4D97-AF65-F5344CB8AC3E}">
        <p14:creationId xmlns:p14="http://schemas.microsoft.com/office/powerpoint/2010/main" val="370305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27543"/>
            <a:ext cx="3008313" cy="968375"/>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73E88B7-7FFB-44B1-AA38-EE3271C6E305}" type="datetimeFigureOut">
              <a:rPr lang="fr-FR" smtClean="0"/>
              <a:t>18/02/13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036D8B-3404-48B9-9AA8-071609691250}" type="slidenum">
              <a:rPr lang="fr-FR" smtClean="0"/>
              <a:t>‹#›</a:t>
            </a:fld>
            <a:endParaRPr lang="fr-FR"/>
          </a:p>
        </p:txBody>
      </p:sp>
    </p:spTree>
    <p:extLst>
      <p:ext uri="{BB962C8B-B14F-4D97-AF65-F5344CB8AC3E}">
        <p14:creationId xmlns:p14="http://schemas.microsoft.com/office/powerpoint/2010/main" val="95557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73E88B7-7FFB-44B1-AA38-EE3271C6E305}" type="datetimeFigureOut">
              <a:rPr lang="fr-FR" smtClean="0"/>
              <a:t>18/02/13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036D8B-3404-48B9-9AA8-071609691250}" type="slidenum">
              <a:rPr lang="fr-FR" smtClean="0"/>
              <a:t>‹#›</a:t>
            </a:fld>
            <a:endParaRPr lang="fr-FR"/>
          </a:p>
        </p:txBody>
      </p:sp>
    </p:spTree>
    <p:extLst>
      <p:ext uri="{BB962C8B-B14F-4D97-AF65-F5344CB8AC3E}">
        <p14:creationId xmlns:p14="http://schemas.microsoft.com/office/powerpoint/2010/main" val="15686631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73E88B7-7FFB-44B1-AA38-EE3271C6E305}" type="datetimeFigureOut">
              <a:rPr lang="fr-FR" smtClean="0"/>
              <a:t>18/02/13</a:t>
            </a:fld>
            <a:endParaRPr lang="fr-FR"/>
          </a:p>
        </p:txBody>
      </p:sp>
      <p:sp>
        <p:nvSpPr>
          <p:cNvPr id="5" name="Espace réservé du pied de page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90036D8B-3404-48B9-9AA8-071609691250}" type="slidenum">
              <a:rPr lang="fr-FR" smtClean="0"/>
              <a:t>‹#›</a:t>
            </a:fld>
            <a:endParaRPr lang="fr-FR"/>
          </a:p>
        </p:txBody>
      </p:sp>
    </p:spTree>
    <p:extLst>
      <p:ext uri="{BB962C8B-B14F-4D97-AF65-F5344CB8AC3E}">
        <p14:creationId xmlns:p14="http://schemas.microsoft.com/office/powerpoint/2010/main" val="108803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43.jpg"/><Relationship Id="rId5" Type="http://schemas.openxmlformats.org/officeDocument/2006/relationships/image" Target="../media/image44.jpe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14.jpeg"/><Relationship Id="rId1" Type="http://schemas.openxmlformats.org/officeDocument/2006/relationships/tags" Target="../tags/tag8.x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17.jpe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8.jp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4.jpeg"/><Relationship Id="rId5" Type="http://schemas.openxmlformats.org/officeDocument/2006/relationships/image" Target="../media/image48.png"/><Relationship Id="rId6" Type="http://schemas.openxmlformats.org/officeDocument/2006/relationships/image" Target="../media/image49.jpeg"/><Relationship Id="rId7" Type="http://schemas.openxmlformats.org/officeDocument/2006/relationships/image" Target="../media/image47.png"/><Relationship Id="rId8" Type="http://schemas.openxmlformats.org/officeDocument/2006/relationships/image" Target="../media/image50.png"/><Relationship Id="rId9" Type="http://schemas.openxmlformats.org/officeDocument/2006/relationships/image" Target="../media/image51.png"/><Relationship Id="rId1" Type="http://schemas.openxmlformats.org/officeDocument/2006/relationships/tags" Target="../tags/tag9.x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4.jpeg"/><Relationship Id="rId1" Type="http://schemas.openxmlformats.org/officeDocument/2006/relationships/tags" Target="../tags/tag10.x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7.jpe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jpeg"/><Relationship Id="rId9" Type="http://schemas.openxmlformats.org/officeDocument/2006/relationships/image" Target="../media/image59.jpeg"/><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60.png"/><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3.jp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tags" Target="../tags/tag3.x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9.jpg"/><Relationship Id="rId5" Type="http://schemas.openxmlformats.org/officeDocument/2006/relationships/image" Target="../media/image17.jpeg"/><Relationship Id="rId6" Type="http://schemas.openxmlformats.org/officeDocument/2006/relationships/image" Target="../media/image20.png"/><Relationship Id="rId7" Type="http://schemas.openxmlformats.org/officeDocument/2006/relationships/image" Target="../media/image3.jpg"/><Relationship Id="rId8" Type="http://schemas.openxmlformats.org/officeDocument/2006/relationships/image" Target="../media/image21.jpeg"/><Relationship Id="rId9"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5.png"/><Relationship Id="rId5" Type="http://schemas.openxmlformats.org/officeDocument/2006/relationships/image" Target="../media/image14.jpeg"/><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4.jpeg"/><Relationship Id="rId1" Type="http://schemas.openxmlformats.org/officeDocument/2006/relationships/tags" Target="../tags/tag5.x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 Type="http://schemas.openxmlformats.org/officeDocument/2006/relationships/image" Target="../media/image31.jpeg"/><Relationship Id="rId12" Type="http://schemas.openxmlformats.org/officeDocument/2006/relationships/image" Target="../media/image32.png"/><Relationship Id="rId13" Type="http://schemas.openxmlformats.org/officeDocument/2006/relationships/image" Target="../media/image33.jpeg"/><Relationship Id="rId14" Type="http://schemas.openxmlformats.org/officeDocument/2006/relationships/image" Target="../media/image34.jpeg"/><Relationship Id="rId15" Type="http://schemas.openxmlformats.org/officeDocument/2006/relationships/image" Target="../media/image35.jpeg"/><Relationship Id="rId16" Type="http://schemas.openxmlformats.org/officeDocument/2006/relationships/image" Target="../media/image14.jpeg"/><Relationship Id="rId1" Type="http://schemas.openxmlformats.org/officeDocument/2006/relationships/tags" Target="../tags/tag6.xml"/><Relationship Id="rId2" Type="http://schemas.openxmlformats.org/officeDocument/2006/relationships/slideLayout" Target="../slideLayouts/slideLayout1.xml"/><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jp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g"/><Relationship Id="rId9" Type="http://schemas.openxmlformats.org/officeDocument/2006/relationships/image" Target="../media/image29.jpeg"/><Relationship Id="rId10"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36.jpeg"/><Relationship Id="rId5" Type="http://schemas.openxmlformats.org/officeDocument/2006/relationships/image" Target="../media/image37.pn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jpeg"/><Relationship Id="rId9" Type="http://schemas.openxmlformats.org/officeDocument/2006/relationships/image" Target="../media/image41.jpeg"/><Relationship Id="rId10" Type="http://schemas.openxmlformats.org/officeDocument/2006/relationships/image" Target="../media/image42.jpeg"/><Relationship Id="rId11" Type="http://schemas.openxmlformats.org/officeDocument/2006/relationships/image" Target="../media/image14.jpeg"/><Relationship Id="rId1" Type="http://schemas.openxmlformats.org/officeDocument/2006/relationships/tags" Target="../tags/tag7.x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isocèle 21"/>
          <p:cNvSpPr>
            <a:spLocks/>
          </p:cNvSpPr>
          <p:nvPr/>
        </p:nvSpPr>
        <p:spPr>
          <a:xfrm flipH="1">
            <a:off x="-2" y="3793604"/>
            <a:ext cx="8316418" cy="1921396"/>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8" name="Triangle isocèle 27"/>
          <p:cNvSpPr>
            <a:spLocks/>
          </p:cNvSpPr>
          <p:nvPr/>
        </p:nvSpPr>
        <p:spPr>
          <a:xfrm rot="10800000" flipH="1">
            <a:off x="3819525" y="-22819"/>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1" name="Zone de texte 2"/>
          <p:cNvSpPr txBox="1">
            <a:spLocks noChangeArrowheads="1"/>
          </p:cNvSpPr>
          <p:nvPr/>
        </p:nvSpPr>
        <p:spPr bwMode="auto">
          <a:xfrm>
            <a:off x="4572000" y="1921395"/>
            <a:ext cx="4360004" cy="1512169"/>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sz="2400" dirty="0" smtClean="0">
                <a:solidFill>
                  <a:srgbClr val="215477"/>
                </a:solidFill>
                <a:effectLst/>
                <a:latin typeface="Calibri"/>
                <a:ea typeface="Calibri"/>
                <a:cs typeface="Times New Roman"/>
              </a:rPr>
              <a:t>Toute l’offre de services de visioconférence professionnelle</a:t>
            </a:r>
            <a:br>
              <a:rPr lang="fr-FR" sz="2400" dirty="0" smtClean="0">
                <a:solidFill>
                  <a:srgbClr val="215477"/>
                </a:solidFill>
                <a:effectLst/>
                <a:latin typeface="Calibri"/>
                <a:ea typeface="Calibri"/>
                <a:cs typeface="Times New Roman"/>
              </a:rPr>
            </a:br>
            <a:r>
              <a:rPr lang="fr-FR" sz="2400" dirty="0" smtClean="0">
                <a:solidFill>
                  <a:srgbClr val="215477"/>
                </a:solidFill>
                <a:effectLst/>
                <a:latin typeface="Calibri"/>
                <a:ea typeface="Calibri"/>
                <a:cs typeface="Times New Roman"/>
              </a:rPr>
              <a:t>de </a:t>
            </a:r>
            <a:r>
              <a:rPr lang="fr-FR" sz="2400" dirty="0" err="1" smtClean="0">
                <a:solidFill>
                  <a:srgbClr val="215477"/>
                </a:solidFill>
                <a:effectLst/>
                <a:latin typeface="Calibri"/>
                <a:ea typeface="Calibri"/>
                <a:cs typeface="Times New Roman"/>
              </a:rPr>
              <a:t>DWPro</a:t>
            </a:r>
            <a:endParaRPr lang="fr-FR" sz="2400" dirty="0">
              <a:effectLst/>
              <a:latin typeface="Calibri"/>
              <a:ea typeface="Calibri"/>
              <a:cs typeface="Times New Roman"/>
            </a:endParaRPr>
          </a:p>
        </p:txBody>
      </p:sp>
      <p:sp>
        <p:nvSpPr>
          <p:cNvPr id="34"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a:t>
            </a:r>
            <a:r>
              <a:rPr lang="en-US" sz="1200" dirty="0" smtClean="0">
                <a:solidFill>
                  <a:srgbClr val="215477"/>
                </a:solidFill>
                <a:effectLst>
                  <a:glow rad="279400">
                    <a:schemeClr val="bg1">
                      <a:alpha val="23000"/>
                    </a:schemeClr>
                  </a:glow>
                </a:effectLst>
                <a:latin typeface="Calibri"/>
                <a:ea typeface="Calibri"/>
                <a:cs typeface="Times New Roman"/>
              </a:rPr>
              <a:t>D w p r o .  </a:t>
            </a:r>
            <a:r>
              <a:rPr lang="en-US" sz="1200" dirty="0">
                <a:solidFill>
                  <a:srgbClr val="215477"/>
                </a:solidFill>
                <a:effectLst>
                  <a:glow rad="279400">
                    <a:schemeClr val="bg1">
                      <a:alpha val="23000"/>
                    </a:schemeClr>
                  </a:glow>
                </a:effectLst>
                <a:latin typeface="Calibri"/>
                <a:ea typeface="Calibri"/>
                <a:cs typeface="Times New Roman"/>
              </a:rPr>
              <a:t>f   r  </a:t>
            </a:r>
            <a:endParaRPr lang="fr-FR" sz="1100" dirty="0">
              <a:effectLst/>
              <a:latin typeface="Calibri"/>
              <a:ea typeface="Calibri"/>
              <a:cs typeface="Times New Roman"/>
            </a:endParaRPr>
          </a:p>
        </p:txBody>
      </p:sp>
      <p:sp>
        <p:nvSpPr>
          <p:cNvPr id="1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riangle isocèle 20"/>
          <p:cNvSpPr>
            <a:spLocks/>
          </p:cNvSpPr>
          <p:nvPr/>
        </p:nvSpPr>
        <p:spPr>
          <a:xfrm flipH="1">
            <a:off x="0" y="3721596"/>
            <a:ext cx="6588224" cy="1993404"/>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657700"/>
            <a:ext cx="1740370" cy="672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376" y="1524516"/>
            <a:ext cx="4065592" cy="1799269"/>
          </a:xfrm>
          <a:prstGeom prst="rect">
            <a:avLst/>
          </a:prstGeom>
        </p:spPr>
      </p:pic>
      <p:sp>
        <p:nvSpPr>
          <p:cNvPr id="3" name="Rectangle 2"/>
          <p:cNvSpPr/>
          <p:nvPr/>
        </p:nvSpPr>
        <p:spPr>
          <a:xfrm>
            <a:off x="794440" y="2892432"/>
            <a:ext cx="3024336" cy="359345"/>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VOTRE CLOUD VISIO</a:t>
            </a:r>
            <a:endParaRPr lang="fr-FR" dirty="0"/>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8207" y="1254769"/>
            <a:ext cx="106156" cy="2989439"/>
          </a:xfrm>
          <a:prstGeom prst="rect">
            <a:avLst/>
          </a:prstGeom>
        </p:spPr>
      </p:pic>
    </p:spTree>
    <p:custDataLst>
      <p:tags r:id="rId1"/>
    </p:custDataLst>
    <p:extLst>
      <p:ext uri="{BB962C8B-B14F-4D97-AF65-F5344CB8AC3E}">
        <p14:creationId xmlns:p14="http://schemas.microsoft.com/office/powerpoint/2010/main" val="975433905"/>
      </p:ext>
    </p:extLst>
  </p:cSld>
  <p:clrMapOvr>
    <a:masterClrMapping/>
  </p:clrMapOvr>
  <mc:AlternateContent xmlns:mc="http://schemas.openxmlformats.org/markup-compatibility/2006" xmlns:p14="http://schemas.microsoft.com/office/powerpoint/2010/main">
    <mc:Choice Requires="p14">
      <p:transition spd="med" p14:dur="700" advClick="0" advTm="7697">
        <p:fade/>
      </p:transition>
    </mc:Choice>
    <mc:Fallback xmlns="">
      <p:transition spd="med" advClick="0" advTm="7697">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29" grpId="0" animBg="1"/>
      <p:bldP spid="31" grpId="0"/>
      <p:bldP spid="34" grpId="0"/>
      <p:bldP spid="21"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descr="W:\_MARQUES-FOURNISSEURS\WISIO\Logo\Logos Gamme WIsio\WISIO-MOBILE-MEETING.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446080" y="2995437"/>
            <a:ext cx="2695315" cy="269531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e 19"/>
          <p:cNvGrpSpPr/>
          <p:nvPr/>
        </p:nvGrpSpPr>
        <p:grpSpPr>
          <a:xfrm>
            <a:off x="-41910" y="-27941"/>
            <a:ext cx="9222422" cy="1143809"/>
            <a:chOff x="-41910" y="-27941"/>
            <a:chExt cx="9222422" cy="1143809"/>
          </a:xfrm>
        </p:grpSpPr>
        <p:sp>
          <p:nvSpPr>
            <p:cNvPr id="21" name="Rectangle 20"/>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3" name="Rectangle 22"/>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6" name="Triangle isocèle 25"/>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7" name="Triangle isocèle 26"/>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5"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sp>
          <p:nvSpPr>
            <p:cNvPr id="36"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 name="Imag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971600" y="1261349"/>
            <a:ext cx="1728340" cy="2100207"/>
          </a:xfrm>
          <a:prstGeom prst="rect">
            <a:avLst/>
          </a:prstGeom>
          <a:effectLst>
            <a:outerShdw blurRad="50800" dist="38100" dir="2700000" algn="tl" rotWithShape="0">
              <a:prstClr val="black">
                <a:alpha val="40000"/>
              </a:prstClr>
            </a:outerShdw>
          </a:effectLst>
        </p:spPr>
      </p:pic>
      <p:graphicFrame>
        <p:nvGraphicFramePr>
          <p:cNvPr id="5" name="Tableau 4"/>
          <p:cNvGraphicFramePr>
            <a:graphicFrameLocks noGrp="1"/>
          </p:cNvGraphicFramePr>
          <p:nvPr>
            <p:extLst>
              <p:ext uri="{D42A27DB-BD31-4B8C-83A1-F6EECF244321}">
                <p14:modId xmlns:p14="http://schemas.microsoft.com/office/powerpoint/2010/main" val="64138017"/>
              </p:ext>
            </p:extLst>
          </p:nvPr>
        </p:nvGraphicFramePr>
        <p:xfrm>
          <a:off x="2699792" y="1255942"/>
          <a:ext cx="5256584" cy="2098146"/>
        </p:xfrm>
        <a:graphic>
          <a:graphicData uri="http://schemas.openxmlformats.org/drawingml/2006/table">
            <a:tbl>
              <a:tblPr firstRow="1" firstCol="1" bandRow="1">
                <a:effectLst>
                  <a:outerShdw blurRad="50800" dist="38100" dir="2700000" algn="tl" rotWithShape="0">
                    <a:prstClr val="black">
                      <a:alpha val="40000"/>
                    </a:prstClr>
                  </a:outerShdw>
                </a:effectLst>
                <a:tableStyleId>{F5AB1C69-6EDB-4FF4-983F-18BD219EF322}</a:tableStyleId>
              </a:tblPr>
              <a:tblGrid>
                <a:gridCol w="5256584"/>
              </a:tblGrid>
              <a:tr h="320675">
                <a:tc>
                  <a:txBody>
                    <a:bodyPr/>
                    <a:lstStyle/>
                    <a:p>
                      <a:pPr algn="ctr">
                        <a:lnSpc>
                          <a:spcPct val="115000"/>
                        </a:lnSpc>
                        <a:spcAft>
                          <a:spcPts val="0"/>
                        </a:spcAft>
                      </a:pPr>
                      <a:r>
                        <a:rPr lang="fr-FR" sz="1000" dirty="0" smtClean="0">
                          <a:effectLst/>
                        </a:rPr>
                        <a:t>Pour les clients PC / Mac il</a:t>
                      </a:r>
                      <a:r>
                        <a:rPr lang="fr-FR" sz="1000" baseline="0" dirty="0" smtClean="0">
                          <a:effectLst/>
                        </a:rPr>
                        <a:t> est recommandé d’avoir des ressources suivantes:</a:t>
                      </a:r>
                      <a:endParaRPr lang="fr-FR" sz="900" dirty="0">
                        <a:effectLst/>
                        <a:latin typeface="Calibri"/>
                        <a:ea typeface="Calibri"/>
                        <a:cs typeface="Times New Roman"/>
                      </a:endParaRPr>
                    </a:p>
                  </a:txBody>
                  <a:tcPr marL="9525" marR="9525" marT="7938" marB="7938" anchor="ctr"/>
                </a:tc>
              </a:tr>
              <a:tr h="1777471">
                <a:tc>
                  <a:txBody>
                    <a:bodyPr/>
                    <a:lstStyle/>
                    <a:p>
                      <a:pPr>
                        <a:lnSpc>
                          <a:spcPct val="115000"/>
                        </a:lnSpc>
                        <a:spcAft>
                          <a:spcPts val="0"/>
                        </a:spcAft>
                      </a:pPr>
                      <a:r>
                        <a:rPr lang="en-US" sz="800" dirty="0" smtClean="0">
                          <a:effectLst/>
                        </a:rPr>
                        <a:t> </a:t>
                      </a:r>
                      <a:endParaRPr lang="fr-FR" sz="900" dirty="0" smtClean="0">
                        <a:effectLst/>
                      </a:endParaRPr>
                    </a:p>
                    <a:p>
                      <a:pPr marL="628650" lvl="1" indent="-171450">
                        <a:lnSpc>
                          <a:spcPct val="115000"/>
                        </a:lnSpc>
                        <a:spcAft>
                          <a:spcPts val="0"/>
                        </a:spcAft>
                        <a:buFont typeface="Arial" pitchFamily="34" charset="0"/>
                        <a:buChar char="•"/>
                      </a:pPr>
                      <a:r>
                        <a:rPr lang="fr-FR" sz="1000" b="0" dirty="0" smtClean="0">
                          <a:solidFill>
                            <a:schemeClr val="tx1">
                              <a:lumMod val="50000"/>
                              <a:lumOff val="50000"/>
                            </a:schemeClr>
                          </a:solidFill>
                          <a:effectLst/>
                        </a:rPr>
                        <a:t>Windows XP/2003/Vista/7 (y compris les versions 64 bits),</a:t>
                      </a:r>
                    </a:p>
                    <a:p>
                      <a:pPr marL="628650" lvl="1" indent="-171450">
                        <a:lnSpc>
                          <a:spcPct val="115000"/>
                        </a:lnSpc>
                        <a:spcAft>
                          <a:spcPts val="0"/>
                        </a:spcAft>
                        <a:buFont typeface="Arial" pitchFamily="34" charset="0"/>
                        <a:buChar char="•"/>
                      </a:pPr>
                      <a:r>
                        <a:rPr lang="fr-FR" sz="1000" b="0" dirty="0" smtClean="0">
                          <a:solidFill>
                            <a:schemeClr val="tx1">
                              <a:lumMod val="50000"/>
                              <a:lumOff val="50000"/>
                            </a:schemeClr>
                          </a:solidFill>
                          <a:effectLst/>
                        </a:rPr>
                        <a:t>DirectX </a:t>
                      </a:r>
                      <a:r>
                        <a:rPr lang="fr-FR" sz="1000" b="0" dirty="0">
                          <a:solidFill>
                            <a:schemeClr val="tx1">
                              <a:lumMod val="50000"/>
                              <a:lumOff val="50000"/>
                            </a:schemeClr>
                          </a:solidFill>
                          <a:effectLst/>
                        </a:rPr>
                        <a:t>9.0c ou version </a:t>
                      </a:r>
                      <a:r>
                        <a:rPr lang="fr-FR" sz="1000" b="0" dirty="0" smtClean="0">
                          <a:solidFill>
                            <a:schemeClr val="tx1">
                              <a:lumMod val="50000"/>
                              <a:lumOff val="50000"/>
                            </a:schemeClr>
                          </a:solidFill>
                          <a:effectLst/>
                        </a:rPr>
                        <a:t>ultérieure</a:t>
                      </a:r>
                      <a:endParaRPr lang="fr-FR" sz="1000" b="0" dirty="0">
                        <a:solidFill>
                          <a:schemeClr val="tx1">
                            <a:lumMod val="50000"/>
                            <a:lumOff val="50000"/>
                          </a:schemeClr>
                        </a:solidFill>
                        <a:effectLst/>
                      </a:endParaRPr>
                    </a:p>
                    <a:p>
                      <a:pPr marL="628650" lvl="1" indent="-171450">
                        <a:lnSpc>
                          <a:spcPct val="115000"/>
                        </a:lnSpc>
                        <a:spcAft>
                          <a:spcPts val="0"/>
                        </a:spcAft>
                        <a:buFont typeface="Arial" pitchFamily="34" charset="0"/>
                        <a:buChar char="•"/>
                      </a:pPr>
                      <a:r>
                        <a:rPr lang="fr-FR" sz="1000" b="0" dirty="0">
                          <a:solidFill>
                            <a:schemeClr val="tx1">
                              <a:lumMod val="50000"/>
                              <a:lumOff val="50000"/>
                            </a:schemeClr>
                          </a:solidFill>
                          <a:effectLst/>
                        </a:rPr>
                        <a:t>Mac OS X 10.5 </a:t>
                      </a:r>
                      <a:r>
                        <a:rPr lang="fr-FR" sz="1000" b="0" dirty="0" err="1">
                          <a:solidFill>
                            <a:schemeClr val="tx1">
                              <a:lumMod val="50000"/>
                              <a:lumOff val="50000"/>
                            </a:schemeClr>
                          </a:solidFill>
                          <a:effectLst/>
                        </a:rPr>
                        <a:t>Leopard</a:t>
                      </a:r>
                      <a:r>
                        <a:rPr lang="fr-FR" sz="1000" b="0" dirty="0">
                          <a:solidFill>
                            <a:schemeClr val="tx1">
                              <a:lumMod val="50000"/>
                              <a:lumOff val="50000"/>
                            </a:schemeClr>
                          </a:solidFill>
                          <a:effectLst/>
                        </a:rPr>
                        <a:t> ou version </a:t>
                      </a:r>
                      <a:r>
                        <a:rPr lang="fr-FR" sz="1000" b="0" dirty="0" smtClean="0">
                          <a:solidFill>
                            <a:schemeClr val="tx1">
                              <a:lumMod val="50000"/>
                              <a:lumOff val="50000"/>
                            </a:schemeClr>
                          </a:solidFill>
                          <a:effectLst/>
                        </a:rPr>
                        <a:t>ultérieure</a:t>
                      </a:r>
                      <a:endParaRPr lang="fr-FR" sz="1000" b="0" dirty="0">
                        <a:solidFill>
                          <a:schemeClr val="tx1">
                            <a:lumMod val="50000"/>
                            <a:lumOff val="50000"/>
                          </a:schemeClr>
                        </a:solidFill>
                        <a:effectLst/>
                      </a:endParaRPr>
                    </a:p>
                    <a:p>
                      <a:pPr marL="628650" lvl="1" indent="-171450">
                        <a:lnSpc>
                          <a:spcPct val="115000"/>
                        </a:lnSpc>
                        <a:spcAft>
                          <a:spcPts val="0"/>
                        </a:spcAft>
                        <a:buFont typeface="Arial" pitchFamily="34" charset="0"/>
                        <a:buChar char="•"/>
                      </a:pPr>
                      <a:r>
                        <a:rPr lang="fr-FR" sz="1000" b="0" dirty="0">
                          <a:solidFill>
                            <a:schemeClr val="tx1">
                              <a:lumMod val="50000"/>
                              <a:lumOff val="50000"/>
                            </a:schemeClr>
                          </a:solidFill>
                          <a:effectLst/>
                        </a:rPr>
                        <a:t>Processeur Intel P4 2,0 </a:t>
                      </a:r>
                      <a:r>
                        <a:rPr lang="fr-FR" sz="1000" b="0" dirty="0" smtClean="0">
                          <a:solidFill>
                            <a:schemeClr val="tx1">
                              <a:lumMod val="50000"/>
                              <a:lumOff val="50000"/>
                            </a:schemeClr>
                          </a:solidFill>
                          <a:effectLst/>
                        </a:rPr>
                        <a:t>GHz</a:t>
                      </a:r>
                      <a:r>
                        <a:rPr lang="fr-FR" sz="1000" b="0" baseline="0" dirty="0" smtClean="0">
                          <a:solidFill>
                            <a:schemeClr val="tx1">
                              <a:lumMod val="50000"/>
                              <a:lumOff val="50000"/>
                            </a:schemeClr>
                          </a:solidFill>
                          <a:effectLst/>
                        </a:rPr>
                        <a:t> </a:t>
                      </a:r>
                      <a:r>
                        <a:rPr lang="fr-FR" sz="1000" b="0" dirty="0" smtClean="0">
                          <a:solidFill>
                            <a:schemeClr val="tx1">
                              <a:lumMod val="50000"/>
                              <a:lumOff val="50000"/>
                            </a:schemeClr>
                          </a:solidFill>
                          <a:effectLst/>
                        </a:rPr>
                        <a:t>(pour des appels </a:t>
                      </a:r>
                      <a:r>
                        <a:rPr lang="fr-FR" sz="1000" b="0" dirty="0">
                          <a:solidFill>
                            <a:schemeClr val="tx1">
                              <a:lumMod val="50000"/>
                              <a:lumOff val="50000"/>
                            </a:schemeClr>
                          </a:solidFill>
                          <a:effectLst/>
                        </a:rPr>
                        <a:t>audio/vidéo haute résolution); </a:t>
                      </a:r>
                    </a:p>
                    <a:p>
                      <a:pPr marL="628650" lvl="1" indent="-171450">
                        <a:lnSpc>
                          <a:spcPct val="115000"/>
                        </a:lnSpc>
                        <a:spcAft>
                          <a:spcPts val="0"/>
                        </a:spcAft>
                        <a:buFont typeface="Arial" pitchFamily="34" charset="0"/>
                        <a:buChar char="•"/>
                      </a:pPr>
                      <a:r>
                        <a:rPr lang="fr-FR" sz="1000" b="0" dirty="0" err="1">
                          <a:solidFill>
                            <a:schemeClr val="tx1">
                              <a:lumMod val="50000"/>
                              <a:lumOff val="50000"/>
                            </a:schemeClr>
                          </a:solidFill>
                          <a:effectLst/>
                        </a:rPr>
                        <a:t>Core</a:t>
                      </a:r>
                      <a:r>
                        <a:rPr lang="fr-FR" sz="1000" b="0" dirty="0">
                          <a:solidFill>
                            <a:schemeClr val="tx1">
                              <a:lumMod val="50000"/>
                              <a:lumOff val="50000"/>
                            </a:schemeClr>
                          </a:solidFill>
                          <a:effectLst/>
                        </a:rPr>
                        <a:t> 2 Duo, 2,33 GHz </a:t>
                      </a:r>
                      <a:r>
                        <a:rPr lang="fr-FR" sz="1000" b="0" baseline="0" dirty="0" smtClean="0">
                          <a:solidFill>
                            <a:schemeClr val="tx1">
                              <a:lumMod val="50000"/>
                              <a:lumOff val="50000"/>
                            </a:schemeClr>
                          </a:solidFill>
                          <a:effectLst/>
                        </a:rPr>
                        <a:t> </a:t>
                      </a:r>
                      <a:r>
                        <a:rPr lang="fr-FR" sz="1000" b="0" dirty="0" smtClean="0">
                          <a:solidFill>
                            <a:schemeClr val="tx1">
                              <a:lumMod val="50000"/>
                              <a:lumOff val="50000"/>
                            </a:schemeClr>
                          </a:solidFill>
                          <a:effectLst/>
                        </a:rPr>
                        <a:t>( en H.264</a:t>
                      </a:r>
                      <a:r>
                        <a:rPr lang="fr-FR" sz="1000" b="0" dirty="0">
                          <a:solidFill>
                            <a:schemeClr val="tx1">
                              <a:lumMod val="50000"/>
                              <a:lumOff val="50000"/>
                            </a:schemeClr>
                          </a:solidFill>
                          <a:effectLst/>
                        </a:rPr>
                        <a:t>, </a:t>
                      </a:r>
                      <a:r>
                        <a:rPr lang="fr-FR" sz="1000" b="0" dirty="0" smtClean="0">
                          <a:solidFill>
                            <a:schemeClr val="tx1">
                              <a:lumMod val="50000"/>
                              <a:lumOff val="50000"/>
                            </a:schemeClr>
                          </a:solidFill>
                          <a:effectLst/>
                        </a:rPr>
                        <a:t>pour des</a:t>
                      </a:r>
                      <a:r>
                        <a:rPr lang="fr-FR" sz="1000" b="0" baseline="0" dirty="0" smtClean="0">
                          <a:solidFill>
                            <a:schemeClr val="tx1">
                              <a:lumMod val="50000"/>
                              <a:lumOff val="50000"/>
                            </a:schemeClr>
                          </a:solidFill>
                          <a:effectLst/>
                        </a:rPr>
                        <a:t> </a:t>
                      </a:r>
                      <a:r>
                        <a:rPr lang="fr-FR" sz="1000" b="0" dirty="0" smtClean="0">
                          <a:solidFill>
                            <a:schemeClr val="tx1">
                              <a:lumMod val="50000"/>
                              <a:lumOff val="50000"/>
                            </a:schemeClr>
                          </a:solidFill>
                          <a:effectLst/>
                        </a:rPr>
                        <a:t>appels </a:t>
                      </a:r>
                      <a:r>
                        <a:rPr lang="fr-FR" sz="1000" b="0" dirty="0">
                          <a:solidFill>
                            <a:schemeClr val="tx1">
                              <a:lumMod val="50000"/>
                              <a:lumOff val="50000"/>
                            </a:schemeClr>
                          </a:solidFill>
                          <a:effectLst/>
                        </a:rPr>
                        <a:t>vidéo 720p</a:t>
                      </a:r>
                      <a:r>
                        <a:rPr lang="fr-FR" sz="1000" b="0" dirty="0" smtClean="0">
                          <a:solidFill>
                            <a:schemeClr val="tx1">
                              <a:lumMod val="50000"/>
                              <a:lumOff val="50000"/>
                            </a:schemeClr>
                          </a:solidFill>
                          <a:effectLst/>
                        </a:rPr>
                        <a:t>)</a:t>
                      </a:r>
                      <a:endParaRPr lang="fr-FR" sz="1000" b="0" dirty="0">
                        <a:solidFill>
                          <a:schemeClr val="tx1">
                            <a:lumMod val="50000"/>
                            <a:lumOff val="50000"/>
                          </a:schemeClr>
                        </a:solidFill>
                        <a:effectLst/>
                      </a:endParaRPr>
                    </a:p>
                    <a:p>
                      <a:pPr marL="628650" lvl="1" indent="-171450">
                        <a:lnSpc>
                          <a:spcPct val="115000"/>
                        </a:lnSpc>
                        <a:spcAft>
                          <a:spcPts val="0"/>
                        </a:spcAft>
                        <a:buFont typeface="Arial" pitchFamily="34" charset="0"/>
                        <a:buChar char="•"/>
                      </a:pPr>
                      <a:r>
                        <a:rPr lang="fr-FR" sz="1000" b="0" dirty="0" err="1">
                          <a:solidFill>
                            <a:schemeClr val="tx1">
                              <a:lumMod val="50000"/>
                              <a:lumOff val="50000"/>
                            </a:schemeClr>
                          </a:solidFill>
                          <a:effectLst/>
                        </a:rPr>
                        <a:t>Core</a:t>
                      </a:r>
                      <a:r>
                        <a:rPr lang="fr-FR" sz="1000" b="0" dirty="0">
                          <a:solidFill>
                            <a:schemeClr val="tx1">
                              <a:lumMod val="50000"/>
                              <a:lumOff val="50000"/>
                            </a:schemeClr>
                          </a:solidFill>
                          <a:effectLst/>
                        </a:rPr>
                        <a:t> 2 Quad, 2,66 GHz </a:t>
                      </a:r>
                      <a:r>
                        <a:rPr lang="fr-FR" sz="1000" b="0" baseline="0" dirty="0" smtClean="0">
                          <a:solidFill>
                            <a:schemeClr val="tx1">
                              <a:lumMod val="50000"/>
                              <a:lumOff val="50000"/>
                            </a:schemeClr>
                          </a:solidFill>
                          <a:effectLst/>
                        </a:rPr>
                        <a:t> </a:t>
                      </a:r>
                      <a:r>
                        <a:rPr lang="fr-FR" sz="1000" b="0" dirty="0" smtClean="0">
                          <a:solidFill>
                            <a:schemeClr val="tx1">
                              <a:lumMod val="50000"/>
                              <a:lumOff val="50000"/>
                            </a:schemeClr>
                          </a:solidFill>
                          <a:effectLst/>
                        </a:rPr>
                        <a:t>(en H.264</a:t>
                      </a:r>
                      <a:r>
                        <a:rPr lang="fr-FR" sz="1000" b="0" dirty="0">
                          <a:solidFill>
                            <a:schemeClr val="tx1">
                              <a:lumMod val="50000"/>
                              <a:lumOff val="50000"/>
                            </a:schemeClr>
                          </a:solidFill>
                          <a:effectLst/>
                        </a:rPr>
                        <a:t>, </a:t>
                      </a:r>
                      <a:r>
                        <a:rPr lang="fr-FR" sz="1000" b="0" dirty="0" smtClean="0">
                          <a:solidFill>
                            <a:schemeClr val="tx1">
                              <a:lumMod val="50000"/>
                              <a:lumOff val="50000"/>
                            </a:schemeClr>
                          </a:solidFill>
                          <a:effectLst/>
                        </a:rPr>
                        <a:t>pour des appels vidéo 1080p)</a:t>
                      </a:r>
                      <a:endParaRPr lang="fr-FR" sz="1000" b="0" dirty="0">
                        <a:solidFill>
                          <a:schemeClr val="tx1">
                            <a:lumMod val="50000"/>
                            <a:lumOff val="50000"/>
                          </a:schemeClr>
                        </a:solidFill>
                        <a:effectLst/>
                      </a:endParaRPr>
                    </a:p>
                    <a:p>
                      <a:pPr marL="628650" lvl="1" indent="-171450">
                        <a:lnSpc>
                          <a:spcPct val="115000"/>
                        </a:lnSpc>
                        <a:spcAft>
                          <a:spcPts val="0"/>
                        </a:spcAft>
                        <a:buFont typeface="Arial" pitchFamily="34" charset="0"/>
                        <a:buChar char="•"/>
                      </a:pPr>
                      <a:r>
                        <a:rPr lang="fr-FR" sz="1000" b="0" dirty="0">
                          <a:solidFill>
                            <a:schemeClr val="tx1">
                              <a:lumMod val="50000"/>
                              <a:lumOff val="50000"/>
                            </a:schemeClr>
                          </a:solidFill>
                          <a:effectLst/>
                        </a:rPr>
                        <a:t>1 Go de RAM et 30 Mo d'espace </a:t>
                      </a:r>
                      <a:r>
                        <a:rPr lang="fr-FR" sz="1000" b="0" dirty="0" smtClean="0">
                          <a:solidFill>
                            <a:schemeClr val="tx1">
                              <a:lumMod val="50000"/>
                              <a:lumOff val="50000"/>
                            </a:schemeClr>
                          </a:solidFill>
                          <a:effectLst/>
                        </a:rPr>
                        <a:t>disque</a:t>
                      </a:r>
                      <a:endParaRPr lang="fr-FR" sz="1000" b="0" dirty="0">
                        <a:solidFill>
                          <a:schemeClr val="tx1">
                            <a:lumMod val="50000"/>
                            <a:lumOff val="50000"/>
                          </a:schemeClr>
                        </a:solidFill>
                        <a:effectLst/>
                        <a:latin typeface="Calibri"/>
                        <a:ea typeface="Calibri"/>
                        <a:cs typeface="Times New Roman"/>
                      </a:endParaRPr>
                    </a:p>
                  </a:txBody>
                  <a:tcPr marL="9525" marR="9525" marT="7938" marB="7938" anchor="ctr">
                    <a:solidFill>
                      <a:schemeClr val="accent3">
                        <a:lumMod val="20000"/>
                        <a:lumOff val="80000"/>
                      </a:schemeClr>
                    </a:solidFill>
                  </a:tcPr>
                </a:tc>
              </a:tr>
            </a:tbl>
          </a:graphicData>
        </a:graphic>
      </p:graphicFrame>
      <p:cxnSp>
        <p:nvCxnSpPr>
          <p:cNvPr id="22" name="Connecteur droit 21"/>
          <p:cNvCxnSpPr/>
          <p:nvPr/>
        </p:nvCxnSpPr>
        <p:spPr>
          <a:xfrm>
            <a:off x="2562228" y="8719344"/>
            <a:ext cx="6632575" cy="0"/>
          </a:xfrm>
          <a:prstGeom prst="line">
            <a:avLst/>
          </a:prstGeom>
        </p:spPr>
        <p:style>
          <a:lnRef idx="3">
            <a:schemeClr val="accent6"/>
          </a:lnRef>
          <a:fillRef idx="0">
            <a:schemeClr val="accent6"/>
          </a:fillRef>
          <a:effectRef idx="2">
            <a:schemeClr val="accent6"/>
          </a:effectRef>
          <a:fontRef idx="minor">
            <a:schemeClr val="tx1"/>
          </a:fontRef>
        </p:style>
      </p:cxnSp>
      <p:sp>
        <p:nvSpPr>
          <p:cNvPr id="19" name="Rectangle 3"/>
          <p:cNvSpPr>
            <a:spLocks noChangeArrowheads="1"/>
          </p:cNvSpPr>
          <p:nvPr/>
        </p:nvSpPr>
        <p:spPr bwMode="auto">
          <a:xfrm>
            <a:off x="1647827" y="259742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 name="Groupe 9"/>
          <p:cNvGrpSpPr/>
          <p:nvPr/>
        </p:nvGrpSpPr>
        <p:grpSpPr>
          <a:xfrm>
            <a:off x="1081238" y="3465591"/>
            <a:ext cx="6984776" cy="1972187"/>
            <a:chOff x="971600" y="3505572"/>
            <a:chExt cx="6984776" cy="1972187"/>
          </a:xfrm>
        </p:grpSpPr>
        <p:sp>
          <p:nvSpPr>
            <p:cNvPr id="3" name="Rectangle 2"/>
            <p:cNvSpPr/>
            <p:nvPr/>
          </p:nvSpPr>
          <p:spPr>
            <a:xfrm>
              <a:off x="971600" y="3505572"/>
              <a:ext cx="6984776" cy="1972187"/>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4513684"/>
              <a:ext cx="1212857" cy="898282"/>
            </a:xfrm>
            <a:prstGeom prst="rect">
              <a:avLst/>
            </a:prstGeom>
          </p:spPr>
        </p:pic>
        <p:pic>
          <p:nvPicPr>
            <p:cNvPr id="29" name="Imag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232" y="3672143"/>
              <a:ext cx="990982" cy="1021129"/>
            </a:xfrm>
            <a:prstGeom prst="rect">
              <a:avLst/>
            </a:prstGeom>
          </p:spPr>
        </p:pic>
        <p:pic>
          <p:nvPicPr>
            <p:cNvPr id="30" name="Imag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7984" y="3697593"/>
              <a:ext cx="216024" cy="240027"/>
            </a:xfrm>
            <a:prstGeom prst="rect">
              <a:avLst/>
            </a:prstGeom>
          </p:spPr>
        </p:pic>
        <p:pic>
          <p:nvPicPr>
            <p:cNvPr id="31" name="Imag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7984" y="4387671"/>
              <a:ext cx="216024" cy="240027"/>
            </a:xfrm>
            <a:prstGeom prst="rect">
              <a:avLst/>
            </a:prstGeom>
          </p:spPr>
        </p:pic>
        <p:pic>
          <p:nvPicPr>
            <p:cNvPr id="32" name="Imag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7984" y="5077747"/>
              <a:ext cx="216024" cy="240027"/>
            </a:xfrm>
            <a:prstGeom prst="rect">
              <a:avLst/>
            </a:prstGeom>
          </p:spPr>
        </p:pic>
        <p:sp>
          <p:nvSpPr>
            <p:cNvPr id="4" name="Rectangle 3"/>
            <p:cNvSpPr/>
            <p:nvPr/>
          </p:nvSpPr>
          <p:spPr>
            <a:xfrm>
              <a:off x="1043608" y="3541576"/>
              <a:ext cx="3096344" cy="190017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endParaRPr lang="fr-FR" sz="1400" dirty="0">
                <a:ea typeface="Calibri"/>
                <a:cs typeface="Times New Roman"/>
              </a:endParaRPr>
            </a:p>
          </p:txBody>
        </p:sp>
        <p:sp>
          <p:nvSpPr>
            <p:cNvPr id="9" name="ZoneTexte 8"/>
            <p:cNvSpPr txBox="1"/>
            <p:nvPr/>
          </p:nvSpPr>
          <p:spPr>
            <a:xfrm>
              <a:off x="1115616" y="3838317"/>
              <a:ext cx="2808312" cy="1323439"/>
            </a:xfrm>
            <a:prstGeom prst="rect">
              <a:avLst/>
            </a:prstGeom>
            <a:noFill/>
          </p:spPr>
          <p:txBody>
            <a:bodyPr wrap="square" rtlCol="0">
              <a:spAutoFit/>
            </a:bodyPr>
            <a:lstStyle/>
            <a:p>
              <a:pPr algn="just"/>
              <a:r>
                <a:rPr lang="fr-FR" sz="1600" dirty="0">
                  <a:solidFill>
                    <a:srgbClr val="7F7F7F"/>
                  </a:solidFill>
                  <a:ea typeface="Calibri"/>
                  <a:cs typeface="Times New Roman"/>
                </a:rPr>
                <a:t>Nous vous suggérons d’utiliser</a:t>
              </a:r>
              <a:br>
                <a:rPr lang="fr-FR" sz="1600" dirty="0">
                  <a:solidFill>
                    <a:srgbClr val="7F7F7F"/>
                  </a:solidFill>
                  <a:ea typeface="Calibri"/>
                  <a:cs typeface="Times New Roman"/>
                </a:rPr>
              </a:br>
              <a:r>
                <a:rPr lang="fr-FR" sz="1600" dirty="0">
                  <a:solidFill>
                    <a:srgbClr val="7F7F7F"/>
                  </a:solidFill>
                  <a:ea typeface="Calibri"/>
                  <a:cs typeface="Times New Roman"/>
                </a:rPr>
                <a:t>une webcam et un micro dédié</a:t>
              </a:r>
              <a:br>
                <a:rPr lang="fr-FR" sz="1600" dirty="0">
                  <a:solidFill>
                    <a:srgbClr val="7F7F7F"/>
                  </a:solidFill>
                  <a:ea typeface="Calibri"/>
                  <a:cs typeface="Times New Roman"/>
                </a:rPr>
              </a:br>
              <a:r>
                <a:rPr lang="fr-FR" sz="1600" dirty="0">
                  <a:solidFill>
                    <a:srgbClr val="7F7F7F"/>
                  </a:solidFill>
                  <a:ea typeface="Calibri"/>
                  <a:cs typeface="Times New Roman"/>
                </a:rPr>
                <a:t>pour optimiser votre utilisation</a:t>
              </a:r>
              <a:br>
                <a:rPr lang="fr-FR" sz="1600" dirty="0">
                  <a:solidFill>
                    <a:srgbClr val="7F7F7F"/>
                  </a:solidFill>
                  <a:ea typeface="Calibri"/>
                  <a:cs typeface="Times New Roman"/>
                </a:rPr>
              </a:br>
              <a:r>
                <a:rPr lang="fr-FR" sz="1600" dirty="0">
                  <a:solidFill>
                    <a:srgbClr val="7F7F7F"/>
                  </a:solidFill>
                  <a:ea typeface="Calibri"/>
                  <a:cs typeface="Times New Roman"/>
                </a:rPr>
                <a:t>de la visioconférence avec WiSiO</a:t>
              </a:r>
              <a:endParaRPr lang="fr-FR" sz="1600" dirty="0"/>
            </a:p>
          </p:txBody>
        </p:sp>
      </p:grpSp>
      <p:sp>
        <p:nvSpPr>
          <p:cNvPr id="38" name="Zone de texte 2"/>
          <p:cNvSpPr txBox="1">
            <a:spLocks noChangeArrowheads="1"/>
          </p:cNvSpPr>
          <p:nvPr/>
        </p:nvSpPr>
        <p:spPr bwMode="auto">
          <a:xfrm>
            <a:off x="6228184" y="831388"/>
            <a:ext cx="2592288" cy="365760"/>
          </a:xfrm>
          <a:prstGeom prst="rect">
            <a:avLst/>
          </a:prstGeom>
          <a:noFill/>
          <a:ln w="9525">
            <a:noFill/>
            <a:miter lim="800000"/>
            <a:headEnd/>
            <a:tailEnd/>
          </a:ln>
        </p:spPr>
        <p:txBody>
          <a:bodyPr rot="0" vert="horz" wrap="square" lIns="91440" tIns="45720" rIns="91440" bIns="45720" anchor="t" anchorCtr="0">
            <a:noAutofit/>
          </a:bodyPr>
          <a:lstStyle/>
          <a:p>
            <a:r>
              <a:rPr lang="fr-FR" sz="1400" b="1" dirty="0" smtClean="0">
                <a:solidFill>
                  <a:schemeClr val="bg1">
                    <a:lumMod val="95000"/>
                  </a:schemeClr>
                </a:solidFill>
              </a:rPr>
              <a:t>Les prérequis</a:t>
            </a:r>
            <a:endParaRPr lang="fr-FR" sz="1400" b="1" dirty="0">
              <a:solidFill>
                <a:schemeClr val="bg1">
                  <a:lumMod val="95000"/>
                </a:schemeClr>
              </a:solidFill>
            </a:endParaRPr>
          </a:p>
        </p:txBody>
      </p:sp>
      <p:sp>
        <p:nvSpPr>
          <p:cNvPr id="39" name="Zone de texte 2"/>
          <p:cNvSpPr txBox="1">
            <a:spLocks noChangeArrowheads="1"/>
          </p:cNvSpPr>
          <p:nvPr/>
        </p:nvSpPr>
        <p:spPr bwMode="auto">
          <a:xfrm>
            <a:off x="2339752" y="337220"/>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smtClean="0">
                <a:solidFill>
                  <a:srgbClr val="215477"/>
                </a:solidFill>
                <a:effectLst>
                  <a:glow rad="279400">
                    <a:schemeClr val="bg1">
                      <a:alpha val="41000"/>
                    </a:schemeClr>
                  </a:glow>
                </a:effectLst>
                <a:latin typeface="Calibri"/>
                <a:ea typeface="Calibri"/>
                <a:cs typeface="Times New Roman"/>
              </a:rPr>
              <a:t>La </a:t>
            </a:r>
            <a:r>
              <a:rPr lang="fr-FR" dirty="0" err="1" smtClean="0">
                <a:solidFill>
                  <a:srgbClr val="215477"/>
                </a:solidFill>
                <a:effectLst>
                  <a:glow rad="279400">
                    <a:schemeClr val="bg1">
                      <a:alpha val="41000"/>
                    </a:schemeClr>
                  </a:glow>
                </a:effectLst>
                <a:latin typeface="Calibri"/>
                <a:ea typeface="Calibri"/>
                <a:cs typeface="Times New Roman"/>
              </a:rPr>
              <a:t>visio</a:t>
            </a:r>
            <a:r>
              <a:rPr lang="fr-FR" dirty="0" smtClean="0">
                <a:solidFill>
                  <a:srgbClr val="215477"/>
                </a:solidFill>
                <a:effectLst>
                  <a:glow rad="279400">
                    <a:schemeClr val="bg1">
                      <a:alpha val="41000"/>
                    </a:schemeClr>
                  </a:glow>
                </a:effectLst>
                <a:latin typeface="Calibri"/>
                <a:ea typeface="Calibri"/>
                <a:cs typeface="Times New Roman"/>
              </a:rPr>
              <a:t> HD partout , tout le temps</a:t>
            </a:r>
            <a:endParaRPr lang="fr-FR" sz="1100" dirty="0">
              <a:effectLst/>
              <a:latin typeface="Calibri"/>
              <a:ea typeface="Calibri"/>
              <a:cs typeface="Times New Roman"/>
            </a:endParaRPr>
          </a:p>
        </p:txBody>
      </p:sp>
      <p:grpSp>
        <p:nvGrpSpPr>
          <p:cNvPr id="40" name="Groupe 39"/>
          <p:cNvGrpSpPr/>
          <p:nvPr/>
        </p:nvGrpSpPr>
        <p:grpSpPr>
          <a:xfrm>
            <a:off x="107504" y="142735"/>
            <a:ext cx="2104368" cy="892663"/>
            <a:chOff x="218376" y="1735191"/>
            <a:chExt cx="4065592" cy="1724607"/>
          </a:xfrm>
        </p:grpSpPr>
        <p:pic>
          <p:nvPicPr>
            <p:cNvPr id="41" name="Image 40"/>
            <p:cNvPicPr>
              <a:picLocks noChangeAspect="1"/>
            </p:cNvPicPr>
            <p:nvPr/>
          </p:nvPicPr>
          <p:blipFill rotWithShape="1">
            <a:blip r:embed="rId8"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Rectangle 41"/>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MOBILE</a:t>
              </a:r>
              <a:endParaRPr lang="fr-FR" sz="1600" b="1" dirty="0">
                <a:solidFill>
                  <a:srgbClr val="EE7816"/>
                </a:solidFill>
              </a:endParaRPr>
            </a:p>
          </p:txBody>
        </p:sp>
      </p:grpSp>
      <p:graphicFrame>
        <p:nvGraphicFramePr>
          <p:cNvPr id="18" name="Tableau 17"/>
          <p:cNvGraphicFramePr>
            <a:graphicFrameLocks noGrp="1"/>
          </p:cNvGraphicFramePr>
          <p:nvPr>
            <p:extLst>
              <p:ext uri="{D42A27DB-BD31-4B8C-83A1-F6EECF244321}">
                <p14:modId xmlns:p14="http://schemas.microsoft.com/office/powerpoint/2010/main" val="3246669321"/>
              </p:ext>
            </p:extLst>
          </p:nvPr>
        </p:nvGraphicFramePr>
        <p:xfrm>
          <a:off x="4718427" y="3668899"/>
          <a:ext cx="2157829" cy="1927860"/>
        </p:xfrm>
        <a:graphic>
          <a:graphicData uri="http://schemas.openxmlformats.org/drawingml/2006/table">
            <a:tbl>
              <a:tblPr firstRow="1" firstCol="1" bandRow="1">
                <a:tableStyleId>{5C22544A-7EE6-4342-B048-85BDC9FD1C3A}</a:tableStyleId>
              </a:tblPr>
              <a:tblGrid>
                <a:gridCol w="2157829"/>
              </a:tblGrid>
              <a:tr h="1927860">
                <a:tc>
                  <a:txBody>
                    <a:bodyPr/>
                    <a:lstStyle/>
                    <a:p>
                      <a:pPr>
                        <a:lnSpc>
                          <a:spcPct val="115000"/>
                        </a:lnSpc>
                        <a:spcAft>
                          <a:spcPts val="0"/>
                        </a:spcAft>
                      </a:pPr>
                      <a:r>
                        <a:rPr lang="en-US" sz="1000" b="1" dirty="0" err="1">
                          <a:solidFill>
                            <a:schemeClr val="tx1">
                              <a:lumMod val="50000"/>
                              <a:lumOff val="50000"/>
                            </a:schemeClr>
                          </a:solidFill>
                          <a:effectLst/>
                        </a:rPr>
                        <a:t>Caméras</a:t>
                      </a:r>
                      <a:r>
                        <a:rPr lang="en-US" sz="1000" b="1" dirty="0">
                          <a:solidFill>
                            <a:schemeClr val="tx1">
                              <a:lumMod val="50000"/>
                              <a:lumOff val="50000"/>
                            </a:schemeClr>
                          </a:solidFill>
                          <a:effectLst/>
                        </a:rPr>
                        <a:t> Web</a:t>
                      </a:r>
                      <a:endParaRPr lang="fr-FR" sz="1000" b="1" dirty="0">
                        <a:solidFill>
                          <a:schemeClr val="tx1">
                            <a:lumMod val="50000"/>
                            <a:lumOff val="50000"/>
                          </a:schemeClr>
                        </a:solidFill>
                        <a:effectLst/>
                      </a:endParaRPr>
                    </a:p>
                    <a:p>
                      <a:pPr>
                        <a:lnSpc>
                          <a:spcPct val="115000"/>
                        </a:lnSpc>
                        <a:spcAft>
                          <a:spcPts val="0"/>
                        </a:spcAft>
                      </a:pPr>
                      <a:r>
                        <a:rPr lang="en-US" sz="1000" b="0" dirty="0">
                          <a:solidFill>
                            <a:schemeClr val="tx1">
                              <a:lumMod val="50000"/>
                              <a:lumOff val="50000"/>
                            </a:schemeClr>
                          </a:solidFill>
                          <a:effectLst/>
                        </a:rPr>
                        <a:t>Logitech HD Pro C910</a:t>
                      </a:r>
                      <a:endParaRPr lang="fr-FR" sz="1000" b="0" dirty="0">
                        <a:solidFill>
                          <a:schemeClr val="tx1">
                            <a:lumMod val="50000"/>
                            <a:lumOff val="50000"/>
                          </a:schemeClr>
                        </a:solidFill>
                        <a:effectLst/>
                      </a:endParaRPr>
                    </a:p>
                    <a:p>
                      <a:pPr>
                        <a:lnSpc>
                          <a:spcPct val="115000"/>
                        </a:lnSpc>
                        <a:spcAft>
                          <a:spcPts val="0"/>
                        </a:spcAft>
                      </a:pPr>
                      <a:r>
                        <a:rPr lang="en-US" sz="1000" b="0" dirty="0">
                          <a:solidFill>
                            <a:schemeClr val="tx1">
                              <a:lumMod val="50000"/>
                              <a:lumOff val="50000"/>
                            </a:schemeClr>
                          </a:solidFill>
                          <a:effectLst/>
                        </a:rPr>
                        <a:t>Logitech HD Pro C510</a:t>
                      </a:r>
                      <a:endParaRPr lang="fr-FR" sz="1000" b="0" dirty="0">
                        <a:solidFill>
                          <a:schemeClr val="tx1">
                            <a:lumMod val="50000"/>
                            <a:lumOff val="50000"/>
                          </a:schemeClr>
                        </a:solidFill>
                        <a:effectLst/>
                      </a:endParaRPr>
                    </a:p>
                    <a:p>
                      <a:pPr>
                        <a:lnSpc>
                          <a:spcPct val="115000"/>
                        </a:lnSpc>
                        <a:spcAft>
                          <a:spcPts val="0"/>
                        </a:spcAft>
                      </a:pPr>
                      <a:r>
                        <a:rPr lang="en-US" sz="1000" b="0" dirty="0">
                          <a:solidFill>
                            <a:schemeClr val="tx1">
                              <a:lumMod val="50000"/>
                              <a:lumOff val="50000"/>
                            </a:schemeClr>
                          </a:solidFill>
                          <a:effectLst/>
                        </a:rPr>
                        <a:t> </a:t>
                      </a:r>
                      <a:endParaRPr lang="fr-FR" sz="1000" b="0" dirty="0">
                        <a:solidFill>
                          <a:schemeClr val="tx1">
                            <a:lumMod val="50000"/>
                            <a:lumOff val="50000"/>
                          </a:schemeClr>
                        </a:solidFill>
                        <a:effectLst/>
                      </a:endParaRPr>
                    </a:p>
                    <a:p>
                      <a:pPr>
                        <a:lnSpc>
                          <a:spcPct val="115000"/>
                        </a:lnSpc>
                        <a:spcAft>
                          <a:spcPts val="0"/>
                        </a:spcAft>
                      </a:pPr>
                      <a:r>
                        <a:rPr lang="en-US" sz="1000" b="1" dirty="0" err="1">
                          <a:solidFill>
                            <a:schemeClr val="tx1">
                              <a:lumMod val="50000"/>
                              <a:lumOff val="50000"/>
                            </a:schemeClr>
                          </a:solidFill>
                          <a:effectLst/>
                        </a:rPr>
                        <a:t>Casques</a:t>
                      </a:r>
                      <a:endParaRPr lang="fr-FR" sz="1000" b="1" dirty="0">
                        <a:solidFill>
                          <a:schemeClr val="tx1">
                            <a:lumMod val="50000"/>
                            <a:lumOff val="50000"/>
                          </a:schemeClr>
                        </a:solidFill>
                        <a:effectLst/>
                      </a:endParaRPr>
                    </a:p>
                    <a:p>
                      <a:pPr>
                        <a:lnSpc>
                          <a:spcPct val="115000"/>
                        </a:lnSpc>
                        <a:spcAft>
                          <a:spcPts val="0"/>
                        </a:spcAft>
                      </a:pPr>
                      <a:r>
                        <a:rPr lang="en-US" sz="1000" b="0" dirty="0">
                          <a:solidFill>
                            <a:schemeClr val="tx1">
                              <a:lumMod val="50000"/>
                              <a:lumOff val="50000"/>
                            </a:schemeClr>
                          </a:solidFill>
                          <a:effectLst/>
                        </a:rPr>
                        <a:t>Logitech </a:t>
                      </a:r>
                      <a:r>
                        <a:rPr lang="en-US" sz="1000" b="0" dirty="0" err="1">
                          <a:solidFill>
                            <a:schemeClr val="tx1">
                              <a:lumMod val="50000"/>
                              <a:lumOff val="50000"/>
                            </a:schemeClr>
                          </a:solidFill>
                          <a:effectLst/>
                        </a:rPr>
                        <a:t>ClearChat</a:t>
                      </a:r>
                      <a:r>
                        <a:rPr lang="en-US" sz="1000" b="0" dirty="0">
                          <a:solidFill>
                            <a:schemeClr val="tx1">
                              <a:lumMod val="50000"/>
                              <a:lumOff val="50000"/>
                            </a:schemeClr>
                          </a:solidFill>
                          <a:effectLst/>
                        </a:rPr>
                        <a:t> Pro USB</a:t>
                      </a:r>
                      <a:br>
                        <a:rPr lang="en-US" sz="1000" b="0" dirty="0">
                          <a:solidFill>
                            <a:schemeClr val="tx1">
                              <a:lumMod val="50000"/>
                              <a:lumOff val="50000"/>
                            </a:schemeClr>
                          </a:solidFill>
                          <a:effectLst/>
                        </a:rPr>
                      </a:br>
                      <a:r>
                        <a:rPr lang="en-US" sz="1000" b="0" dirty="0">
                          <a:solidFill>
                            <a:schemeClr val="tx1">
                              <a:lumMod val="50000"/>
                              <a:lumOff val="50000"/>
                            </a:schemeClr>
                          </a:solidFill>
                          <a:effectLst/>
                        </a:rPr>
                        <a:t>Logitech Premium Notebook </a:t>
                      </a:r>
                      <a:r>
                        <a:rPr lang="en-US" sz="1000" b="0" dirty="0" smtClean="0">
                          <a:solidFill>
                            <a:schemeClr val="tx1">
                              <a:lumMod val="50000"/>
                              <a:lumOff val="50000"/>
                            </a:schemeClr>
                          </a:solidFill>
                          <a:effectLst/>
                        </a:rPr>
                        <a:t>Headset</a:t>
                      </a:r>
                    </a:p>
                    <a:p>
                      <a:pPr>
                        <a:lnSpc>
                          <a:spcPct val="115000"/>
                        </a:lnSpc>
                        <a:spcAft>
                          <a:spcPts val="0"/>
                        </a:spcAft>
                      </a:pPr>
                      <a:endParaRPr lang="en-US" sz="1000" b="0" dirty="0" smtClean="0">
                        <a:solidFill>
                          <a:schemeClr val="tx1">
                            <a:lumMod val="50000"/>
                            <a:lumOff val="50000"/>
                          </a:schemeClr>
                        </a:solidFill>
                        <a:effectLst/>
                      </a:endParaRPr>
                    </a:p>
                    <a:p>
                      <a:pPr>
                        <a:lnSpc>
                          <a:spcPct val="115000"/>
                        </a:lnSpc>
                        <a:spcAft>
                          <a:spcPts val="0"/>
                        </a:spcAft>
                      </a:pPr>
                      <a:r>
                        <a:rPr lang="fr-FR" sz="1000" b="1" dirty="0" smtClean="0">
                          <a:solidFill>
                            <a:schemeClr val="tx1">
                              <a:lumMod val="50000"/>
                              <a:lumOff val="50000"/>
                            </a:schemeClr>
                          </a:solidFill>
                          <a:effectLst/>
                        </a:rPr>
                        <a:t>Téléphone de conférence USB</a:t>
                      </a:r>
                    </a:p>
                    <a:p>
                      <a:pPr>
                        <a:lnSpc>
                          <a:spcPct val="115000"/>
                        </a:lnSpc>
                        <a:spcAft>
                          <a:spcPts val="0"/>
                        </a:spcAft>
                      </a:pPr>
                      <a:r>
                        <a:rPr lang="fr-FR" sz="1000" b="0" dirty="0" err="1" smtClean="0">
                          <a:solidFill>
                            <a:schemeClr val="tx1">
                              <a:lumMod val="50000"/>
                              <a:lumOff val="50000"/>
                            </a:schemeClr>
                          </a:solidFill>
                          <a:effectLst/>
                        </a:rPr>
                        <a:t>ClearOne</a:t>
                      </a:r>
                      <a:r>
                        <a:rPr lang="fr-FR" sz="1000" b="0" dirty="0" smtClean="0">
                          <a:solidFill>
                            <a:schemeClr val="tx1">
                              <a:lumMod val="50000"/>
                              <a:lumOff val="50000"/>
                            </a:schemeClr>
                          </a:solidFill>
                          <a:effectLst/>
                        </a:rPr>
                        <a:t> CHAT™ 50, 100, 150</a:t>
                      </a:r>
                      <a:endParaRPr lang="fr-FR" sz="1000" b="0" dirty="0">
                        <a:solidFill>
                          <a:schemeClr val="tx1">
                            <a:lumMod val="50000"/>
                            <a:lumOff val="50000"/>
                          </a:schemeClr>
                        </a:solidFill>
                        <a:effectLst/>
                      </a:endParaRPr>
                    </a:p>
                    <a:p>
                      <a:pPr>
                        <a:lnSpc>
                          <a:spcPct val="115000"/>
                        </a:lnSpc>
                        <a:spcAft>
                          <a:spcPts val="0"/>
                        </a:spcAft>
                      </a:pPr>
                      <a:r>
                        <a:rPr lang="en-US" sz="1000" dirty="0">
                          <a:solidFill>
                            <a:schemeClr val="tx1">
                              <a:lumMod val="50000"/>
                              <a:lumOff val="50000"/>
                            </a:schemeClr>
                          </a:solidFill>
                          <a:effectLst/>
                        </a:rPr>
                        <a:t> </a:t>
                      </a:r>
                      <a:endParaRPr lang="fr-FR" sz="900" dirty="0">
                        <a:solidFill>
                          <a:schemeClr val="tx1">
                            <a:lumMod val="50000"/>
                            <a:lumOff val="50000"/>
                          </a:schemeClr>
                        </a:solidFill>
                        <a:effectLst/>
                        <a:latin typeface="Calibri"/>
                        <a:ea typeface="Calibri"/>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301800676"/>
      </p:ext>
    </p:extLst>
  </p:cSld>
  <p:clrMapOvr>
    <a:masterClrMapping/>
  </p:clrMapOvr>
  <mc:AlternateContent xmlns:mc="http://schemas.openxmlformats.org/markup-compatibility/2006" xmlns:p14="http://schemas.microsoft.com/office/powerpoint/2010/main">
    <mc:Choice Requires="p14">
      <p:transition spd="med" p14:dur="700" advTm="5945">
        <p:fade/>
      </p:transition>
    </mc:Choice>
    <mc:Fallback xmlns="">
      <p:transition spd="med" advTm="594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23"/>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8" name="Triangle isocèle 27"/>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1" name="Zone de texte 2"/>
          <p:cNvSpPr txBox="1">
            <a:spLocks noChangeArrowheads="1"/>
          </p:cNvSpPr>
          <p:nvPr/>
        </p:nvSpPr>
        <p:spPr bwMode="auto">
          <a:xfrm>
            <a:off x="2339752" y="337220"/>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smtClean="0">
                <a:solidFill>
                  <a:srgbClr val="215477"/>
                </a:solidFill>
                <a:effectLst>
                  <a:glow rad="279400">
                    <a:schemeClr val="bg1">
                      <a:alpha val="41000"/>
                    </a:schemeClr>
                  </a:glow>
                </a:effectLst>
                <a:latin typeface="Calibri"/>
                <a:ea typeface="Calibri"/>
                <a:cs typeface="Times New Roman"/>
              </a:rPr>
              <a:t>La </a:t>
            </a:r>
            <a:r>
              <a:rPr lang="fr-FR" dirty="0" err="1" smtClean="0">
                <a:solidFill>
                  <a:srgbClr val="215477"/>
                </a:solidFill>
                <a:effectLst>
                  <a:glow rad="279400">
                    <a:schemeClr val="bg1">
                      <a:alpha val="41000"/>
                    </a:schemeClr>
                  </a:glow>
                </a:effectLst>
                <a:latin typeface="Calibri"/>
                <a:ea typeface="Calibri"/>
                <a:cs typeface="Times New Roman"/>
              </a:rPr>
              <a:t>visio</a:t>
            </a:r>
            <a:r>
              <a:rPr lang="fr-FR" dirty="0" smtClean="0">
                <a:solidFill>
                  <a:srgbClr val="215477"/>
                </a:solidFill>
                <a:effectLst>
                  <a:glow rad="279400">
                    <a:schemeClr val="bg1">
                      <a:alpha val="41000"/>
                    </a:schemeClr>
                  </a:glow>
                </a:effectLst>
                <a:latin typeface="Calibri"/>
                <a:ea typeface="Calibri"/>
                <a:cs typeface="Times New Roman"/>
              </a:rPr>
              <a:t> HD en toute flexibilité</a:t>
            </a:r>
            <a:endParaRPr lang="fr-FR" sz="1100" dirty="0">
              <a:effectLst/>
              <a:latin typeface="Calibri"/>
              <a:ea typeface="Calibri"/>
              <a:cs typeface="Times New Roman"/>
            </a:endParaRPr>
          </a:p>
        </p:txBody>
      </p:sp>
      <p:sp>
        <p:nvSpPr>
          <p:cNvPr id="1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Zone de texte 2"/>
          <p:cNvSpPr txBox="1">
            <a:spLocks noChangeArrowheads="1"/>
          </p:cNvSpPr>
          <p:nvPr/>
        </p:nvSpPr>
        <p:spPr bwMode="auto">
          <a:xfrm>
            <a:off x="4860032" y="841276"/>
            <a:ext cx="3856272" cy="365760"/>
          </a:xfrm>
          <a:prstGeom prst="rect">
            <a:avLst/>
          </a:prstGeom>
          <a:noFill/>
          <a:ln w="9525">
            <a:noFill/>
            <a:miter lim="800000"/>
            <a:headEnd/>
            <a:tailEnd/>
          </a:ln>
        </p:spPr>
        <p:txBody>
          <a:bodyPr rot="0" vert="horz" wrap="square" lIns="91440" tIns="45720" rIns="91440" bIns="45720" anchor="t" anchorCtr="0">
            <a:noAutofit/>
          </a:bodyPr>
          <a:lstStyle/>
          <a:p>
            <a:r>
              <a:rPr lang="fr-FR" sz="1600" b="1" dirty="0" err="1" smtClean="0">
                <a:solidFill>
                  <a:schemeClr val="bg1">
                    <a:lumMod val="95000"/>
                  </a:schemeClr>
                </a:solidFill>
              </a:rPr>
              <a:t>WiSiO</a:t>
            </a:r>
            <a:r>
              <a:rPr lang="fr-FR" sz="1600" b="1" dirty="0" smtClean="0">
                <a:solidFill>
                  <a:schemeClr val="bg1">
                    <a:lumMod val="95000"/>
                  </a:schemeClr>
                </a:solidFill>
              </a:rPr>
              <a:t> – ACCESS POINT : Présentation</a:t>
            </a:r>
            <a:endParaRPr lang="fr-FR" sz="1600" b="1" dirty="0">
              <a:solidFill>
                <a:schemeClr val="bg1">
                  <a:lumMod val="95000"/>
                </a:schemeClr>
              </a:solidFill>
            </a:endParaRPr>
          </a:p>
        </p:txBody>
      </p:sp>
      <p:grpSp>
        <p:nvGrpSpPr>
          <p:cNvPr id="21" name="Groupe 20"/>
          <p:cNvGrpSpPr/>
          <p:nvPr/>
        </p:nvGrpSpPr>
        <p:grpSpPr>
          <a:xfrm>
            <a:off x="107504" y="142735"/>
            <a:ext cx="2104368" cy="892663"/>
            <a:chOff x="218376" y="1735191"/>
            <a:chExt cx="4065592" cy="1724607"/>
          </a:xfrm>
        </p:grpSpPr>
        <p:pic>
          <p:nvPicPr>
            <p:cNvPr id="22" name="Image 21"/>
            <p:cNvPicPr>
              <a:picLocks noChangeAspect="1"/>
            </p:cNvPicPr>
            <p:nvPr/>
          </p:nvPicPr>
          <p:blipFill rotWithShape="1">
            <a:blip r:embed="rId2"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25"/>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ACCESS POINT</a:t>
              </a:r>
              <a:endParaRPr lang="fr-FR" sz="1600" b="1" dirty="0">
                <a:solidFill>
                  <a:srgbClr val="EE7816"/>
                </a:solidFill>
              </a:endParaRPr>
            </a:p>
          </p:txBody>
        </p:sp>
      </p:grpSp>
      <p:pic>
        <p:nvPicPr>
          <p:cNvPr id="20" name="Picture 2" descr="W:\_MARQUES-FOURNISSEURS\WISIO\Logo\Logos Gamme WIsio\WISIO-ACCES-POI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518373"/>
            <a:ext cx="1677998" cy="1677995"/>
          </a:xfrm>
          <a:prstGeom prst="rect">
            <a:avLst/>
          </a:prstGeom>
          <a:noFill/>
          <a:extLst>
            <a:ext uri="{909E8E84-426E-40dd-AFC4-6F175D3DCCD1}">
              <a14:hiddenFill xmlns:a14="http://schemas.microsoft.com/office/drawing/2010/main">
                <a:solidFill>
                  <a:srgbClr val="FFFFFF"/>
                </a:solidFill>
              </a14:hiddenFill>
            </a:ext>
          </a:extLst>
        </p:spPr>
      </p:pic>
      <p:sp>
        <p:nvSpPr>
          <p:cNvPr id="33"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grpSp>
        <p:nvGrpSpPr>
          <p:cNvPr id="2" name="Groupe 1"/>
          <p:cNvGrpSpPr/>
          <p:nvPr/>
        </p:nvGrpSpPr>
        <p:grpSpPr>
          <a:xfrm>
            <a:off x="3050921" y="1913027"/>
            <a:ext cx="5193487" cy="2888689"/>
            <a:chOff x="3050921" y="1913027"/>
            <a:chExt cx="5193487" cy="2888689"/>
          </a:xfrm>
        </p:grpSpPr>
        <p:grpSp>
          <p:nvGrpSpPr>
            <p:cNvPr id="77" name="Groupe 76"/>
            <p:cNvGrpSpPr/>
            <p:nvPr/>
          </p:nvGrpSpPr>
          <p:grpSpPr>
            <a:xfrm>
              <a:off x="3050921" y="1921393"/>
              <a:ext cx="5193487" cy="2298429"/>
              <a:chOff x="218376" y="1524516"/>
              <a:chExt cx="4065592" cy="1799269"/>
            </a:xfrm>
          </p:grpSpPr>
          <p:pic>
            <p:nvPicPr>
              <p:cNvPr id="99" name="Image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376" y="1524516"/>
                <a:ext cx="4065592" cy="1799269"/>
              </a:xfrm>
              <a:prstGeom prst="rect">
                <a:avLst/>
              </a:prstGeom>
            </p:spPr>
          </p:pic>
          <p:sp>
            <p:nvSpPr>
              <p:cNvPr id="100" name="Rectangle 99"/>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4400" b="1" dirty="0" smtClean="0">
                    <a:solidFill>
                      <a:schemeClr val="accent5">
                        <a:lumMod val="50000"/>
                      </a:schemeClr>
                    </a:solidFill>
                  </a:rPr>
                  <a:t>ACCESS POINT</a:t>
                </a:r>
                <a:endParaRPr lang="fr-FR" sz="4400" b="1" dirty="0">
                  <a:solidFill>
                    <a:srgbClr val="EE7816"/>
                  </a:solidFill>
                </a:endParaRPr>
              </a:p>
            </p:txBody>
          </p:sp>
        </p:grpSp>
        <p:pic>
          <p:nvPicPr>
            <p:cNvPr id="32" name="Image 31"/>
            <p:cNvPicPr preferRelativeResize="0">
              <a:picLocks/>
            </p:cNvPicPr>
            <p:nvPr/>
          </p:nvPicPr>
          <p:blipFill rotWithShape="1">
            <a:blip r:embed="rId5">
              <a:extLst>
                <a:ext uri="{28A0092B-C50C-407E-A947-70E740481C1C}">
                  <a14:useLocalDpi xmlns:a14="http://schemas.microsoft.com/office/drawing/2010/main" val="0"/>
                </a:ext>
              </a:extLst>
            </a:blip>
            <a:srcRect t="885" r="11304" b="13678"/>
            <a:stretch/>
          </p:blipFill>
          <p:spPr>
            <a:xfrm>
              <a:off x="3162311" y="1913027"/>
              <a:ext cx="113545" cy="2888689"/>
            </a:xfrm>
            <a:prstGeom prst="rect">
              <a:avLst/>
            </a:prstGeom>
          </p:spPr>
        </p:pic>
        <p:sp>
          <p:nvSpPr>
            <p:cNvPr id="35" name="Rectangle 34"/>
            <p:cNvSpPr/>
            <p:nvPr/>
          </p:nvSpPr>
          <p:spPr>
            <a:xfrm>
              <a:off x="3786799" y="4369668"/>
              <a:ext cx="3636561" cy="400110"/>
            </a:xfrm>
            <a:prstGeom prst="rect">
              <a:avLst/>
            </a:prstGeom>
          </p:spPr>
          <p:txBody>
            <a:bodyPr wrap="square">
              <a:spAutoFit/>
            </a:bodyPr>
            <a:lstStyle/>
            <a:p>
              <a:r>
                <a:rPr lang="fr-FR" sz="2000" u="sng" dirty="0" smtClean="0">
                  <a:solidFill>
                    <a:srgbClr val="3A9DCE"/>
                  </a:solidFill>
                </a:rPr>
                <a:t>http://access-point.wisio.fr</a:t>
              </a:r>
              <a:endParaRPr lang="fr-FR" sz="2000" u="sng" dirty="0">
                <a:solidFill>
                  <a:srgbClr val="3A9DCE"/>
                </a:solidFill>
              </a:endParaRPr>
            </a:p>
          </p:txBody>
        </p:sp>
      </p:grpSp>
    </p:spTree>
    <p:extLst>
      <p:ext uri="{BB962C8B-B14F-4D97-AF65-F5344CB8AC3E}">
        <p14:creationId xmlns:p14="http://schemas.microsoft.com/office/powerpoint/2010/main" val="3312103923"/>
      </p:ext>
    </p:extLst>
  </p:cSld>
  <p:clrMapOvr>
    <a:masterClrMapping/>
  </p:clrMapOvr>
  <mc:AlternateContent xmlns:mc="http://schemas.openxmlformats.org/markup-compatibility/2006" xmlns:p14="http://schemas.microsoft.com/office/powerpoint/2010/main">
    <mc:Choice Requires="p14">
      <p:transition spd="med" p14:dur="700" advTm="6393">
        <p:fade/>
      </p:transition>
    </mc:Choice>
    <mc:Fallback xmlns="">
      <p:transition spd="med" advTm="6393">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10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W:\_MARQUES-FOURNISSEURS\WISIO\Logo\Logos Gamme WIsio\WISIO-ACCES-POINT.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660231" y="3239199"/>
            <a:ext cx="2486075" cy="248607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23"/>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8" name="Triangle isocèle 27"/>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1" name="Zone de texte 2"/>
          <p:cNvSpPr txBox="1">
            <a:spLocks noChangeArrowheads="1"/>
          </p:cNvSpPr>
          <p:nvPr/>
        </p:nvSpPr>
        <p:spPr bwMode="auto">
          <a:xfrm>
            <a:off x="2339752" y="337220"/>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smtClean="0">
                <a:solidFill>
                  <a:srgbClr val="215477"/>
                </a:solidFill>
                <a:effectLst>
                  <a:glow rad="279400">
                    <a:schemeClr val="bg1">
                      <a:alpha val="41000"/>
                    </a:schemeClr>
                  </a:glow>
                </a:effectLst>
                <a:latin typeface="Calibri"/>
                <a:ea typeface="Calibri"/>
                <a:cs typeface="Times New Roman"/>
              </a:rPr>
              <a:t>La </a:t>
            </a:r>
            <a:r>
              <a:rPr lang="fr-FR" dirty="0" err="1" smtClean="0">
                <a:solidFill>
                  <a:srgbClr val="215477"/>
                </a:solidFill>
                <a:effectLst>
                  <a:glow rad="279400">
                    <a:schemeClr val="bg1">
                      <a:alpha val="41000"/>
                    </a:schemeClr>
                  </a:glow>
                </a:effectLst>
                <a:latin typeface="Calibri"/>
                <a:ea typeface="Calibri"/>
                <a:cs typeface="Times New Roman"/>
              </a:rPr>
              <a:t>visio</a:t>
            </a:r>
            <a:r>
              <a:rPr lang="fr-FR" dirty="0" smtClean="0">
                <a:solidFill>
                  <a:srgbClr val="215477"/>
                </a:solidFill>
                <a:effectLst>
                  <a:glow rad="279400">
                    <a:schemeClr val="bg1">
                      <a:alpha val="41000"/>
                    </a:schemeClr>
                  </a:glow>
                </a:effectLst>
                <a:latin typeface="Calibri"/>
                <a:ea typeface="Calibri"/>
                <a:cs typeface="Times New Roman"/>
              </a:rPr>
              <a:t> HD en toute flexibilité</a:t>
            </a:r>
            <a:endParaRPr lang="fr-FR" sz="1100" dirty="0">
              <a:effectLst/>
              <a:latin typeface="Calibri"/>
              <a:ea typeface="Calibri"/>
              <a:cs typeface="Times New Roman"/>
            </a:endParaRPr>
          </a:p>
        </p:txBody>
      </p:sp>
      <p:sp>
        <p:nvSpPr>
          <p:cNvPr id="1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Zone de texte 2"/>
          <p:cNvSpPr txBox="1">
            <a:spLocks noChangeArrowheads="1"/>
          </p:cNvSpPr>
          <p:nvPr/>
        </p:nvSpPr>
        <p:spPr bwMode="auto">
          <a:xfrm>
            <a:off x="4860032" y="841276"/>
            <a:ext cx="3856272" cy="365760"/>
          </a:xfrm>
          <a:prstGeom prst="rect">
            <a:avLst/>
          </a:prstGeom>
          <a:noFill/>
          <a:ln w="9525">
            <a:noFill/>
            <a:miter lim="800000"/>
            <a:headEnd/>
            <a:tailEnd/>
          </a:ln>
        </p:spPr>
        <p:txBody>
          <a:bodyPr rot="0" vert="horz" wrap="square" lIns="91440" tIns="45720" rIns="91440" bIns="45720" anchor="t" anchorCtr="0">
            <a:noAutofit/>
          </a:bodyPr>
          <a:lstStyle/>
          <a:p>
            <a:r>
              <a:rPr lang="fr-FR" sz="1600" b="1" dirty="0" err="1" smtClean="0">
                <a:solidFill>
                  <a:schemeClr val="bg1">
                    <a:lumMod val="95000"/>
                  </a:schemeClr>
                </a:solidFill>
              </a:rPr>
              <a:t>WiSiO</a:t>
            </a:r>
            <a:r>
              <a:rPr lang="fr-FR" sz="1600" b="1" dirty="0" smtClean="0">
                <a:solidFill>
                  <a:schemeClr val="bg1">
                    <a:lumMod val="95000"/>
                  </a:schemeClr>
                </a:solidFill>
              </a:rPr>
              <a:t> – ACCESS POINT : Présentation</a:t>
            </a:r>
            <a:endParaRPr lang="fr-FR" sz="1600" b="1" dirty="0">
              <a:solidFill>
                <a:schemeClr val="bg1">
                  <a:lumMod val="95000"/>
                </a:schemeClr>
              </a:solidFill>
            </a:endParaRPr>
          </a:p>
        </p:txBody>
      </p:sp>
      <p:grpSp>
        <p:nvGrpSpPr>
          <p:cNvPr id="21" name="Groupe 20"/>
          <p:cNvGrpSpPr/>
          <p:nvPr/>
        </p:nvGrpSpPr>
        <p:grpSpPr>
          <a:xfrm>
            <a:off x="107504" y="142735"/>
            <a:ext cx="2104368" cy="892663"/>
            <a:chOff x="218376" y="1735191"/>
            <a:chExt cx="4065592" cy="1724607"/>
          </a:xfrm>
        </p:grpSpPr>
        <p:pic>
          <p:nvPicPr>
            <p:cNvPr id="22" name="Image 21"/>
            <p:cNvPicPr>
              <a:picLocks noChangeAspect="1"/>
            </p:cNvPicPr>
            <p:nvPr/>
          </p:nvPicPr>
          <p:blipFill rotWithShape="1">
            <a:blip r:embed="rId3"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25"/>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ACCESS POINT</a:t>
              </a:r>
              <a:endParaRPr lang="fr-FR" sz="1600" b="1" dirty="0">
                <a:solidFill>
                  <a:srgbClr val="EE7816"/>
                </a:solidFill>
              </a:endParaRPr>
            </a:p>
          </p:txBody>
        </p:sp>
      </p:grpSp>
      <p:sp>
        <p:nvSpPr>
          <p:cNvPr id="33"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grpSp>
        <p:nvGrpSpPr>
          <p:cNvPr id="3" name="Groupe 2"/>
          <p:cNvGrpSpPr/>
          <p:nvPr/>
        </p:nvGrpSpPr>
        <p:grpSpPr>
          <a:xfrm>
            <a:off x="611560" y="1767502"/>
            <a:ext cx="7992888" cy="3970318"/>
            <a:chOff x="611560" y="1767502"/>
            <a:chExt cx="7992888" cy="3970318"/>
          </a:xfrm>
        </p:grpSpPr>
        <p:pic>
          <p:nvPicPr>
            <p:cNvPr id="36" name="Imag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812" y="2696762"/>
              <a:ext cx="2736304" cy="735388"/>
            </a:xfrm>
            <a:prstGeom prst="rect">
              <a:avLst/>
            </a:prstGeom>
          </p:spPr>
        </p:pic>
        <p:sp>
          <p:nvSpPr>
            <p:cNvPr id="2" name="ZoneTexte 1"/>
            <p:cNvSpPr txBox="1"/>
            <p:nvPr/>
          </p:nvSpPr>
          <p:spPr>
            <a:xfrm>
              <a:off x="971600" y="1767502"/>
              <a:ext cx="7632848" cy="3970318"/>
            </a:xfrm>
            <a:prstGeom prst="rect">
              <a:avLst/>
            </a:prstGeom>
            <a:noFill/>
          </p:spPr>
          <p:txBody>
            <a:bodyPr wrap="square" rtlCol="0">
              <a:spAutoFit/>
            </a:bodyPr>
            <a:lstStyle/>
            <a:p>
              <a:r>
                <a:rPr lang="fr-FR" dirty="0" smtClean="0"/>
                <a:t>Le Service ACCESS POINT de </a:t>
              </a:r>
              <a:r>
                <a:rPr lang="fr-FR" dirty="0" err="1" smtClean="0"/>
                <a:t>WiSiO</a:t>
              </a:r>
              <a:r>
                <a:rPr lang="fr-FR" dirty="0" smtClean="0"/>
                <a:t> vous permet de créer des salles de réunion virtuelles sur laquelle viendront se connecter n’importes quels terminaux de visioconférence ( Hardware-  type Codec, ou logiciel- type </a:t>
              </a:r>
              <a:r>
                <a:rPr lang="fr-FR" dirty="0" err="1" smtClean="0"/>
                <a:t>WiSiO</a:t>
              </a:r>
              <a:r>
                <a:rPr lang="fr-FR" dirty="0" smtClean="0"/>
                <a:t> Mobile ).</a:t>
              </a:r>
            </a:p>
            <a:p>
              <a:r>
                <a:rPr lang="fr-FR" dirty="0" smtClean="0"/>
                <a:t/>
              </a:r>
              <a:br>
                <a:rPr lang="fr-FR" dirty="0" smtClean="0"/>
              </a:br>
              <a:endParaRPr lang="fr-FR" dirty="0" smtClean="0"/>
            </a:p>
            <a:p>
              <a:endParaRPr lang="fr-FR" dirty="0"/>
            </a:p>
            <a:p>
              <a:r>
                <a:rPr lang="fr-FR" dirty="0" smtClean="0"/>
                <a:t>Chaque ACCESS POINT correspond à un siège HD dans la salle de réunion virtuelle, qui permet à un utilisateur de se connecter en HD.</a:t>
              </a:r>
            </a:p>
            <a:p>
              <a:endParaRPr lang="fr-FR" dirty="0"/>
            </a:p>
            <a:p>
              <a:r>
                <a:rPr lang="fr-FR" dirty="0" smtClean="0"/>
                <a:t>L’ensemble de vos </a:t>
              </a:r>
              <a:r>
                <a:rPr lang="fr-FR" dirty="0"/>
                <a:t>ACCESS </a:t>
              </a:r>
              <a:r>
                <a:rPr lang="fr-FR" dirty="0" err="1" smtClean="0"/>
                <a:t>POINTs</a:t>
              </a:r>
              <a:r>
                <a:rPr lang="fr-FR" dirty="0" smtClean="0"/>
                <a:t> sont complètement modulables : vous pouvez créer autant de salles que vous le souhaitez, et répartir ‘vos sièges’ là ou vous le souhaitez. </a:t>
              </a:r>
            </a:p>
            <a:p>
              <a:endParaRPr lang="fr-FR" dirty="0"/>
            </a:p>
            <a:p>
              <a:endParaRPr lang="fr-FR" dirty="0" smtClean="0"/>
            </a:p>
          </p:txBody>
        </p:sp>
        <p:pic>
          <p:nvPicPr>
            <p:cNvPr id="30" name="Imag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1777380"/>
              <a:ext cx="363027" cy="347213"/>
            </a:xfrm>
            <a:prstGeom prst="rect">
              <a:avLst/>
            </a:prstGeom>
          </p:spPr>
        </p:pic>
        <p:pic>
          <p:nvPicPr>
            <p:cNvPr id="34" name="Imag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3433564"/>
              <a:ext cx="363027" cy="347213"/>
            </a:xfrm>
            <a:prstGeom prst="rect">
              <a:avLst/>
            </a:prstGeom>
          </p:spPr>
        </p:pic>
        <p:pic>
          <p:nvPicPr>
            <p:cNvPr id="35" name="Imag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183" y="4263174"/>
              <a:ext cx="363027" cy="347213"/>
            </a:xfrm>
            <a:prstGeom prst="rect">
              <a:avLst/>
            </a:prstGeom>
          </p:spPr>
        </p:pic>
      </p:grpSp>
    </p:spTree>
    <p:extLst>
      <p:ext uri="{BB962C8B-B14F-4D97-AF65-F5344CB8AC3E}">
        <p14:creationId xmlns:p14="http://schemas.microsoft.com/office/powerpoint/2010/main" val="3971106649"/>
      </p:ext>
    </p:extLst>
  </p:cSld>
  <p:clrMapOvr>
    <a:masterClrMapping/>
  </p:clrMapOvr>
  <mc:AlternateContent xmlns:mc="http://schemas.openxmlformats.org/markup-compatibility/2006" xmlns:p14="http://schemas.microsoft.com/office/powerpoint/2010/main">
    <mc:Choice Requires="p14">
      <p:transition spd="med" p14:dur="700" advTm="11798">
        <p:fade/>
      </p:transition>
    </mc:Choice>
    <mc:Fallback xmlns="">
      <p:transition spd="med" advTm="11798">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W:\_MARQUES-FOURNISSEURS\WISIO\Logo\Logos Gamme WIsio\WISIO-ACCES-POINT.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660231" y="3239199"/>
            <a:ext cx="2486075" cy="248607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23"/>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8" name="Triangle isocèle 27"/>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1" name="Zone de texte 2"/>
          <p:cNvSpPr txBox="1">
            <a:spLocks noChangeArrowheads="1"/>
          </p:cNvSpPr>
          <p:nvPr/>
        </p:nvSpPr>
        <p:spPr bwMode="auto">
          <a:xfrm>
            <a:off x="2339752" y="337220"/>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smtClean="0">
                <a:solidFill>
                  <a:srgbClr val="215477"/>
                </a:solidFill>
                <a:effectLst>
                  <a:glow rad="279400">
                    <a:schemeClr val="bg1">
                      <a:alpha val="41000"/>
                    </a:schemeClr>
                  </a:glow>
                </a:effectLst>
                <a:latin typeface="Calibri"/>
                <a:ea typeface="Calibri"/>
                <a:cs typeface="Times New Roman"/>
              </a:rPr>
              <a:t>La </a:t>
            </a:r>
            <a:r>
              <a:rPr lang="fr-FR" dirty="0" err="1" smtClean="0">
                <a:solidFill>
                  <a:srgbClr val="215477"/>
                </a:solidFill>
                <a:effectLst>
                  <a:glow rad="279400">
                    <a:schemeClr val="bg1">
                      <a:alpha val="41000"/>
                    </a:schemeClr>
                  </a:glow>
                </a:effectLst>
                <a:latin typeface="Calibri"/>
                <a:ea typeface="Calibri"/>
                <a:cs typeface="Times New Roman"/>
              </a:rPr>
              <a:t>visio</a:t>
            </a:r>
            <a:r>
              <a:rPr lang="fr-FR" dirty="0" smtClean="0">
                <a:solidFill>
                  <a:srgbClr val="215477"/>
                </a:solidFill>
                <a:effectLst>
                  <a:glow rad="279400">
                    <a:schemeClr val="bg1">
                      <a:alpha val="41000"/>
                    </a:schemeClr>
                  </a:glow>
                </a:effectLst>
                <a:latin typeface="Calibri"/>
                <a:ea typeface="Calibri"/>
                <a:cs typeface="Times New Roman"/>
              </a:rPr>
              <a:t> HD en toute flexibilité</a:t>
            </a:r>
            <a:endParaRPr lang="fr-FR" sz="1100" dirty="0">
              <a:effectLst/>
              <a:latin typeface="Calibri"/>
              <a:ea typeface="Calibri"/>
              <a:cs typeface="Times New Roman"/>
            </a:endParaRPr>
          </a:p>
        </p:txBody>
      </p:sp>
      <p:sp>
        <p:nvSpPr>
          <p:cNvPr id="1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Zone de texte 2"/>
          <p:cNvSpPr txBox="1">
            <a:spLocks noChangeArrowheads="1"/>
          </p:cNvSpPr>
          <p:nvPr/>
        </p:nvSpPr>
        <p:spPr bwMode="auto">
          <a:xfrm>
            <a:off x="4551045" y="841276"/>
            <a:ext cx="4165259" cy="365760"/>
          </a:xfrm>
          <a:prstGeom prst="rect">
            <a:avLst/>
          </a:prstGeom>
          <a:noFill/>
          <a:ln w="9525">
            <a:noFill/>
            <a:miter lim="800000"/>
            <a:headEnd/>
            <a:tailEnd/>
          </a:ln>
        </p:spPr>
        <p:txBody>
          <a:bodyPr rot="0" vert="horz" wrap="square" lIns="91440" tIns="45720" rIns="91440" bIns="45720" anchor="t" anchorCtr="0">
            <a:noAutofit/>
          </a:bodyPr>
          <a:lstStyle/>
          <a:p>
            <a:r>
              <a:rPr lang="fr-FR" sz="1600" b="1" dirty="0" smtClean="0">
                <a:solidFill>
                  <a:schemeClr val="bg1">
                    <a:lumMod val="95000"/>
                  </a:schemeClr>
                </a:solidFill>
              </a:rPr>
              <a:t>ACCESS POINT : des ports ultra flexibles</a:t>
            </a:r>
            <a:endParaRPr lang="fr-FR" sz="1600" b="1" dirty="0">
              <a:solidFill>
                <a:schemeClr val="bg1">
                  <a:lumMod val="95000"/>
                </a:schemeClr>
              </a:solidFill>
            </a:endParaRPr>
          </a:p>
        </p:txBody>
      </p:sp>
      <p:grpSp>
        <p:nvGrpSpPr>
          <p:cNvPr id="21" name="Groupe 20"/>
          <p:cNvGrpSpPr/>
          <p:nvPr/>
        </p:nvGrpSpPr>
        <p:grpSpPr>
          <a:xfrm>
            <a:off x="107504" y="142735"/>
            <a:ext cx="2104368" cy="892663"/>
            <a:chOff x="218376" y="1735191"/>
            <a:chExt cx="4065592" cy="1724607"/>
          </a:xfrm>
        </p:grpSpPr>
        <p:pic>
          <p:nvPicPr>
            <p:cNvPr id="22" name="Image 21"/>
            <p:cNvPicPr>
              <a:picLocks noChangeAspect="1"/>
            </p:cNvPicPr>
            <p:nvPr/>
          </p:nvPicPr>
          <p:blipFill rotWithShape="1">
            <a:blip r:embed="rId4"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25"/>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ACCESS POINT</a:t>
              </a:r>
              <a:endParaRPr lang="fr-FR" sz="1600" b="1" dirty="0">
                <a:solidFill>
                  <a:srgbClr val="EE7816"/>
                </a:solidFill>
              </a:endParaRPr>
            </a:p>
          </p:txBody>
        </p:sp>
      </p:grpSp>
      <p:sp>
        <p:nvSpPr>
          <p:cNvPr id="33"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cxnSp>
        <p:nvCxnSpPr>
          <p:cNvPr id="43" name="Straight Connector 50"/>
          <p:cNvCxnSpPr/>
          <p:nvPr/>
        </p:nvCxnSpPr>
        <p:spPr bwMode="auto">
          <a:xfrm>
            <a:off x="395536" y="4880940"/>
            <a:ext cx="8269122"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nvGrpSpPr>
          <p:cNvPr id="2" name="Groupe 1"/>
          <p:cNvGrpSpPr/>
          <p:nvPr/>
        </p:nvGrpSpPr>
        <p:grpSpPr>
          <a:xfrm>
            <a:off x="408233" y="1207036"/>
            <a:ext cx="2334293" cy="4098736"/>
            <a:chOff x="408233" y="1207036"/>
            <a:chExt cx="2334293" cy="4098736"/>
          </a:xfrm>
        </p:grpSpPr>
        <p:sp>
          <p:nvSpPr>
            <p:cNvPr id="54" name="Rectangle à coins arrondis 53"/>
            <p:cNvSpPr/>
            <p:nvPr/>
          </p:nvSpPr>
          <p:spPr>
            <a:xfrm>
              <a:off x="650936" y="1555101"/>
              <a:ext cx="1848886" cy="17273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 4"/>
            <p:cNvGrpSpPr/>
            <p:nvPr/>
          </p:nvGrpSpPr>
          <p:grpSpPr>
            <a:xfrm>
              <a:off x="963134" y="3720376"/>
              <a:ext cx="1224489" cy="433268"/>
              <a:chOff x="938576" y="3060609"/>
              <a:chExt cx="1224489" cy="433268"/>
            </a:xfrm>
          </p:grpSpPr>
          <p:pic>
            <p:nvPicPr>
              <p:cNvPr id="30" name="Picture 2"/>
              <p:cNvPicPr>
                <a:picLocks noChangeAspect="1"/>
              </p:cNvPicPr>
              <p:nvPr/>
            </p:nvPicPr>
            <p:blipFill>
              <a:blip r:embed="rId5"/>
              <a:stretch>
                <a:fillRect/>
              </a:stretch>
            </p:blipFill>
            <p:spPr>
              <a:xfrm>
                <a:off x="938576" y="3060609"/>
                <a:ext cx="433268" cy="433268"/>
              </a:xfrm>
              <a:prstGeom prst="rect">
                <a:avLst/>
              </a:prstGeom>
            </p:spPr>
          </p:pic>
          <p:pic>
            <p:nvPicPr>
              <p:cNvPr id="32" name="Picture 35"/>
              <p:cNvPicPr>
                <a:picLocks noChangeAspect="1"/>
              </p:cNvPicPr>
              <p:nvPr/>
            </p:nvPicPr>
            <p:blipFill>
              <a:blip r:embed="rId5"/>
              <a:stretch>
                <a:fillRect/>
              </a:stretch>
            </p:blipFill>
            <p:spPr>
              <a:xfrm>
                <a:off x="1334187" y="3060609"/>
                <a:ext cx="433268" cy="433268"/>
              </a:xfrm>
              <a:prstGeom prst="rect">
                <a:avLst/>
              </a:prstGeom>
            </p:spPr>
          </p:pic>
          <p:pic>
            <p:nvPicPr>
              <p:cNvPr id="34" name="Picture 36"/>
              <p:cNvPicPr>
                <a:picLocks noChangeAspect="1"/>
              </p:cNvPicPr>
              <p:nvPr/>
            </p:nvPicPr>
            <p:blipFill>
              <a:blip r:embed="rId5"/>
              <a:stretch>
                <a:fillRect/>
              </a:stretch>
            </p:blipFill>
            <p:spPr>
              <a:xfrm>
                <a:off x="1729797" y="3060609"/>
                <a:ext cx="433268" cy="433268"/>
              </a:xfrm>
              <a:prstGeom prst="rect">
                <a:avLst/>
              </a:prstGeom>
            </p:spPr>
          </p:pic>
        </p:grpSp>
        <p:sp>
          <p:nvSpPr>
            <p:cNvPr id="35" name="Rectangle 34"/>
            <p:cNvSpPr/>
            <p:nvPr/>
          </p:nvSpPr>
          <p:spPr>
            <a:xfrm>
              <a:off x="408233" y="4105443"/>
              <a:ext cx="2334293" cy="1200329"/>
            </a:xfrm>
            <a:prstGeom prst="rect">
              <a:avLst/>
            </a:prstGeom>
          </p:spPr>
          <p:txBody>
            <a:bodyPr wrap="none">
              <a:spAutoFit/>
            </a:bodyPr>
            <a:lstStyle/>
            <a:p>
              <a:pPr algn="ctr"/>
              <a:r>
                <a:rPr lang="en-US" sz="1800" dirty="0">
                  <a:solidFill>
                    <a:srgbClr val="000000"/>
                  </a:solidFill>
                </a:rPr>
                <a:t> 1 </a:t>
              </a:r>
              <a:r>
                <a:rPr lang="en-US" sz="1800" dirty="0" smtClean="0">
                  <a:solidFill>
                    <a:srgbClr val="000000"/>
                  </a:solidFill>
                </a:rPr>
                <a:t>port video/audio</a:t>
              </a:r>
              <a:br>
                <a:rPr lang="en-US" sz="1800" dirty="0" smtClean="0">
                  <a:solidFill>
                    <a:srgbClr val="000000"/>
                  </a:solidFill>
                </a:rPr>
              </a:br>
              <a:r>
                <a:rPr lang="en-US" sz="1800" dirty="0">
                  <a:solidFill>
                    <a:srgbClr val="000000"/>
                  </a:solidFill>
                </a:rPr>
                <a:t>3  </a:t>
              </a:r>
              <a:r>
                <a:rPr lang="en-US" sz="1800" dirty="0" smtClean="0">
                  <a:solidFill>
                    <a:srgbClr val="000000"/>
                  </a:solidFill>
                </a:rPr>
                <a:t>ports audio</a:t>
              </a:r>
            </a:p>
            <a:p>
              <a:pPr algn="ctr"/>
              <a:endParaRPr lang="en-US" sz="1800" dirty="0">
                <a:solidFill>
                  <a:srgbClr val="000000"/>
                </a:solidFill>
              </a:endParaRPr>
            </a:p>
            <a:p>
              <a:pPr algn="ctr"/>
              <a:r>
                <a:rPr lang="en-US" sz="1800" dirty="0">
                  <a:solidFill>
                    <a:srgbClr val="000000"/>
                  </a:solidFill>
                </a:rPr>
                <a:t> </a:t>
              </a:r>
              <a:r>
                <a:rPr lang="en-US" sz="1800" dirty="0" smtClean="0">
                  <a:solidFill>
                    <a:srgbClr val="000000"/>
                  </a:solidFill>
                </a:rPr>
                <a:t>4 participants  </a:t>
              </a:r>
              <a:endParaRPr lang="en-US" dirty="0"/>
            </a:p>
          </p:txBody>
        </p:sp>
        <p:pic>
          <p:nvPicPr>
            <p:cNvPr id="42" name="Picture 49" descr="imgres.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7460" y="3338326"/>
              <a:ext cx="335837" cy="334344"/>
            </a:xfrm>
            <a:prstGeom prst="rect">
              <a:avLst/>
            </a:prstGeom>
          </p:spPr>
        </p:pic>
        <p:sp>
          <p:nvSpPr>
            <p:cNvPr id="44" name="TextBox 6"/>
            <p:cNvSpPr txBox="1"/>
            <p:nvPr/>
          </p:nvSpPr>
          <p:spPr>
            <a:xfrm>
              <a:off x="1095657" y="1207036"/>
              <a:ext cx="1091966" cy="400110"/>
            </a:xfrm>
            <a:prstGeom prst="rect">
              <a:avLst/>
            </a:prstGeom>
            <a:noFill/>
          </p:spPr>
          <p:txBody>
            <a:bodyPr wrap="none" rtlCol="0">
              <a:spAutoFit/>
            </a:bodyPr>
            <a:lstStyle/>
            <a:p>
              <a:r>
                <a:rPr lang="en-US" sz="2000" b="1" dirty="0" smtClean="0">
                  <a:ln w="19050">
                    <a:noFill/>
                    <a:prstDash val="solid"/>
                  </a:ln>
                  <a:solidFill>
                    <a:schemeClr val="accent3"/>
                  </a:solidFill>
                  <a:latin typeface="+mn-lt"/>
                </a:rPr>
                <a:t>HD 720p</a:t>
              </a:r>
            </a:p>
          </p:txBody>
        </p:sp>
        <p:pic>
          <p:nvPicPr>
            <p:cNvPr id="47" name="Picture 2" descr="W:\_MARQUES-FOURNISSEURS\WISIO\Logo\Logos Gamme WIsio\WISIO-ACCES-POI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80" y="1579799"/>
              <a:ext cx="1677998" cy="16779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e 2"/>
          <p:cNvGrpSpPr/>
          <p:nvPr/>
        </p:nvGrpSpPr>
        <p:grpSpPr>
          <a:xfrm>
            <a:off x="2653894" y="1207036"/>
            <a:ext cx="5184576" cy="4098736"/>
            <a:chOff x="2653894" y="1207036"/>
            <a:chExt cx="5184576" cy="4098736"/>
          </a:xfrm>
        </p:grpSpPr>
        <p:sp>
          <p:nvSpPr>
            <p:cNvPr id="4" name="Rectangle à coins arrondis 3"/>
            <p:cNvSpPr/>
            <p:nvPr/>
          </p:nvSpPr>
          <p:spPr>
            <a:xfrm>
              <a:off x="3491880" y="1595390"/>
              <a:ext cx="1848886" cy="17273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extBox 9"/>
            <p:cNvSpPr txBox="1"/>
            <p:nvPr/>
          </p:nvSpPr>
          <p:spPr>
            <a:xfrm>
              <a:off x="2653894" y="1913845"/>
              <a:ext cx="5184576" cy="1015663"/>
            </a:xfrm>
            <a:prstGeom prst="rect">
              <a:avLst/>
            </a:prstGeom>
            <a:noFill/>
          </p:spPr>
          <p:txBody>
            <a:bodyPr wrap="square" rtlCol="0">
              <a:spAutoFit/>
            </a:bodyPr>
            <a:lstStyle/>
            <a:p>
              <a:r>
                <a:rPr lang="en-US" sz="6000" dirty="0" smtClean="0">
                  <a:solidFill>
                    <a:schemeClr val="bg1">
                      <a:lumMod val="50000"/>
                    </a:schemeClr>
                  </a:solidFill>
                </a:rPr>
                <a:t>=</a:t>
              </a:r>
              <a:r>
                <a:rPr lang="en-US" sz="6000" b="0" dirty="0" smtClean="0">
                  <a:solidFill>
                    <a:schemeClr val="bg1">
                      <a:lumMod val="50000"/>
                    </a:schemeClr>
                  </a:solidFill>
                  <a:latin typeface="+mn-lt"/>
                </a:rPr>
                <a:t>               </a:t>
              </a:r>
              <a:r>
                <a:rPr lang="en-US" sz="6000" dirty="0" smtClean="0">
                  <a:solidFill>
                    <a:schemeClr val="bg1">
                      <a:lumMod val="50000"/>
                    </a:schemeClr>
                  </a:solidFill>
                </a:rPr>
                <a:t>=</a:t>
              </a:r>
              <a:r>
                <a:rPr lang="en-US" sz="6000" b="0" dirty="0" smtClean="0">
                  <a:solidFill>
                    <a:schemeClr val="bg1">
                      <a:lumMod val="50000"/>
                    </a:schemeClr>
                  </a:solidFill>
                  <a:latin typeface="+mn-lt"/>
                </a:rPr>
                <a:t>                   </a:t>
              </a:r>
            </a:p>
          </p:txBody>
        </p:sp>
        <p:sp>
          <p:nvSpPr>
            <p:cNvPr id="36" name="Rectangle 35"/>
            <p:cNvSpPr/>
            <p:nvPr/>
          </p:nvSpPr>
          <p:spPr>
            <a:xfrm>
              <a:off x="3266513" y="4105443"/>
              <a:ext cx="2435283" cy="1200329"/>
            </a:xfrm>
            <a:prstGeom prst="rect">
              <a:avLst/>
            </a:prstGeom>
          </p:spPr>
          <p:txBody>
            <a:bodyPr wrap="none">
              <a:spAutoFit/>
            </a:bodyPr>
            <a:lstStyle/>
            <a:p>
              <a:pPr algn="ctr"/>
              <a:r>
                <a:rPr lang="en-US" sz="1800" dirty="0">
                  <a:solidFill>
                    <a:srgbClr val="000000"/>
                  </a:solidFill>
                </a:rPr>
                <a:t> </a:t>
              </a:r>
              <a:r>
                <a:rPr lang="en-US" sz="1800" dirty="0" smtClean="0">
                  <a:solidFill>
                    <a:srgbClr val="000000"/>
                  </a:solidFill>
                </a:rPr>
                <a:t>2 ports video/audio</a:t>
              </a:r>
            </a:p>
            <a:p>
              <a:pPr algn="ctr"/>
              <a:r>
                <a:rPr lang="en-US" sz="1800" dirty="0" smtClean="0">
                  <a:solidFill>
                    <a:srgbClr val="000000"/>
                  </a:solidFill>
                </a:rPr>
                <a:t> 2  ports audio</a:t>
              </a:r>
            </a:p>
            <a:p>
              <a:pPr algn="ctr"/>
              <a:endParaRPr lang="en-US" sz="1800" dirty="0">
                <a:solidFill>
                  <a:srgbClr val="000000"/>
                </a:solidFill>
              </a:endParaRPr>
            </a:p>
            <a:p>
              <a:pPr algn="ctr"/>
              <a:r>
                <a:rPr lang="en-US" sz="1800" dirty="0" smtClean="0">
                  <a:solidFill>
                    <a:srgbClr val="000000"/>
                  </a:solidFill>
                </a:rPr>
                <a:t> 4 participants </a:t>
              </a:r>
              <a:endParaRPr lang="en-US" dirty="0"/>
            </a:p>
          </p:txBody>
        </p:sp>
        <p:grpSp>
          <p:nvGrpSpPr>
            <p:cNvPr id="37" name="Group 41"/>
            <p:cNvGrpSpPr/>
            <p:nvPr/>
          </p:nvGrpSpPr>
          <p:grpSpPr>
            <a:xfrm>
              <a:off x="4078900" y="3720376"/>
              <a:ext cx="828879" cy="433268"/>
              <a:chOff x="938576" y="3060609"/>
              <a:chExt cx="828879" cy="433268"/>
            </a:xfrm>
          </p:grpSpPr>
          <p:pic>
            <p:nvPicPr>
              <p:cNvPr id="38" name="Picture 42"/>
              <p:cNvPicPr>
                <a:picLocks noChangeAspect="1"/>
              </p:cNvPicPr>
              <p:nvPr/>
            </p:nvPicPr>
            <p:blipFill>
              <a:blip r:embed="rId5"/>
              <a:stretch>
                <a:fillRect/>
              </a:stretch>
            </p:blipFill>
            <p:spPr>
              <a:xfrm>
                <a:off x="938576" y="3060609"/>
                <a:ext cx="433268" cy="433268"/>
              </a:xfrm>
              <a:prstGeom prst="rect">
                <a:avLst/>
              </a:prstGeom>
            </p:spPr>
          </p:pic>
          <p:pic>
            <p:nvPicPr>
              <p:cNvPr id="39" name="Picture 43"/>
              <p:cNvPicPr>
                <a:picLocks noChangeAspect="1"/>
              </p:cNvPicPr>
              <p:nvPr/>
            </p:nvPicPr>
            <p:blipFill>
              <a:blip r:embed="rId5"/>
              <a:stretch>
                <a:fillRect/>
              </a:stretch>
            </p:blipFill>
            <p:spPr>
              <a:xfrm>
                <a:off x="1334187" y="3060609"/>
                <a:ext cx="433268" cy="433268"/>
              </a:xfrm>
              <a:prstGeom prst="rect">
                <a:avLst/>
              </a:prstGeom>
            </p:spPr>
          </p:pic>
        </p:grpSp>
        <p:pic>
          <p:nvPicPr>
            <p:cNvPr id="41" name="Picture 39" descr="imgres.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5421" y="3338326"/>
              <a:ext cx="335837" cy="334344"/>
            </a:xfrm>
            <a:prstGeom prst="rect">
              <a:avLst/>
            </a:prstGeom>
          </p:spPr>
        </p:pic>
        <p:sp>
          <p:nvSpPr>
            <p:cNvPr id="45" name="TextBox 21"/>
            <p:cNvSpPr txBox="1"/>
            <p:nvPr/>
          </p:nvSpPr>
          <p:spPr>
            <a:xfrm>
              <a:off x="4190938" y="1207036"/>
              <a:ext cx="710451" cy="400110"/>
            </a:xfrm>
            <a:prstGeom prst="rect">
              <a:avLst/>
            </a:prstGeom>
            <a:noFill/>
          </p:spPr>
          <p:txBody>
            <a:bodyPr wrap="none" rtlCol="0">
              <a:spAutoFit/>
            </a:bodyPr>
            <a:lstStyle/>
            <a:p>
              <a:r>
                <a:rPr lang="en-US" sz="2000" b="1" dirty="0">
                  <a:ln w="19050">
                    <a:noFill/>
                    <a:prstDash val="solid"/>
                  </a:ln>
                  <a:solidFill>
                    <a:schemeClr val="accent3"/>
                  </a:solidFill>
                </a:rPr>
                <a:t>480p</a:t>
              </a:r>
            </a:p>
          </p:txBody>
        </p:sp>
        <p:pic>
          <p:nvPicPr>
            <p:cNvPr id="48" name="Picture 2" descr="W:\_MARQUES-FOURNISSEURS\WISIO\Logo\Logos Gamme WIsio\WISIO-ACCES-POI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4588" y="1959678"/>
              <a:ext cx="998815" cy="99881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W:\_MARQUES-FOURNISSEURS\WISIO\Logo\Logos Gamme WIsio\WISIO-ACCES-POI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41951" y="1959678"/>
              <a:ext cx="998815" cy="998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e 4"/>
          <p:cNvGrpSpPr/>
          <p:nvPr/>
        </p:nvGrpSpPr>
        <p:grpSpPr>
          <a:xfrm>
            <a:off x="6156176" y="1207036"/>
            <a:ext cx="2371163" cy="4098736"/>
            <a:chOff x="6156176" y="1207036"/>
            <a:chExt cx="2371163" cy="4098736"/>
          </a:xfrm>
        </p:grpSpPr>
        <p:sp>
          <p:nvSpPr>
            <p:cNvPr id="55" name="Rectangle à coins arrondis 54"/>
            <p:cNvSpPr/>
            <p:nvPr/>
          </p:nvSpPr>
          <p:spPr>
            <a:xfrm>
              <a:off x="6366309" y="1604543"/>
              <a:ext cx="1848886" cy="17273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6156176" y="4105443"/>
              <a:ext cx="2371163" cy="1200329"/>
            </a:xfrm>
            <a:prstGeom prst="rect">
              <a:avLst/>
            </a:prstGeom>
          </p:spPr>
          <p:txBody>
            <a:bodyPr wrap="none">
              <a:spAutoFit/>
            </a:bodyPr>
            <a:lstStyle/>
            <a:p>
              <a:pPr algn="ctr"/>
              <a:r>
                <a:rPr lang="en-US" sz="1800" dirty="0" smtClean="0">
                  <a:solidFill>
                    <a:srgbClr val="000000"/>
                  </a:solidFill>
                </a:rPr>
                <a:t>4 ports video/audio</a:t>
              </a:r>
            </a:p>
            <a:p>
              <a:pPr algn="ctr"/>
              <a:endParaRPr lang="en-US" sz="1800" dirty="0" smtClean="0">
                <a:solidFill>
                  <a:srgbClr val="000000"/>
                </a:solidFill>
              </a:endParaRPr>
            </a:p>
            <a:p>
              <a:pPr algn="ctr"/>
              <a:endParaRPr lang="en-US" sz="1800" dirty="0">
                <a:solidFill>
                  <a:srgbClr val="000000"/>
                </a:solidFill>
              </a:endParaRPr>
            </a:p>
            <a:p>
              <a:pPr algn="ctr"/>
              <a:r>
                <a:rPr lang="en-US" sz="1800" dirty="0" smtClean="0">
                  <a:solidFill>
                    <a:srgbClr val="000000"/>
                  </a:solidFill>
                </a:rPr>
                <a:t> 4 participants</a:t>
              </a:r>
            </a:p>
          </p:txBody>
        </p:sp>
        <p:sp>
          <p:nvSpPr>
            <p:cNvPr id="46" name="TextBox 7"/>
            <p:cNvSpPr txBox="1"/>
            <p:nvPr/>
          </p:nvSpPr>
          <p:spPr>
            <a:xfrm>
              <a:off x="7020272" y="1207036"/>
              <a:ext cx="710451" cy="400110"/>
            </a:xfrm>
            <a:prstGeom prst="rect">
              <a:avLst/>
            </a:prstGeom>
            <a:noFill/>
          </p:spPr>
          <p:txBody>
            <a:bodyPr wrap="none" rtlCol="0">
              <a:spAutoFit/>
            </a:bodyPr>
            <a:lstStyle/>
            <a:p>
              <a:r>
                <a:rPr lang="en-US" sz="2000" b="1" dirty="0">
                  <a:ln w="19050">
                    <a:noFill/>
                    <a:prstDash val="solid"/>
                  </a:ln>
                  <a:solidFill>
                    <a:schemeClr val="accent3"/>
                  </a:solidFill>
                </a:rPr>
                <a:t>360p</a:t>
              </a:r>
            </a:p>
          </p:txBody>
        </p:sp>
        <p:pic>
          <p:nvPicPr>
            <p:cNvPr id="50" name="Picture 2" descr="W:\_MARQUES-FOURNISSEURS\WISIO\Logo\Logos Gamme WIsio\WISIO-ACCES-POIN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06907" y="1624057"/>
              <a:ext cx="873405" cy="87340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W:\_MARQUES-FOURNISSEURS\WISIO\Logo\Logos Gamme WIsio\WISIO-ACCES-POIN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6296" y="1624057"/>
              <a:ext cx="873405" cy="87340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W:\_MARQUES-FOURNISSEURS\WISIO\Logo\Logos Gamme WIsio\WISIO-ACCES-POIN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06907" y="2353444"/>
              <a:ext cx="873405" cy="87340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W:\_MARQUES-FOURNISSEURS\WISIO\Logo\Logos Gamme WIsio\WISIO-ACCES-POIN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6296" y="2353444"/>
              <a:ext cx="873405" cy="873403"/>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209614866"/>
      </p:ext>
    </p:extLst>
  </p:cSld>
  <p:clrMapOvr>
    <a:masterClrMapping/>
  </p:clrMapOvr>
  <mc:AlternateContent xmlns:mc="http://schemas.openxmlformats.org/markup-compatibility/2006" xmlns:p14="http://schemas.microsoft.com/office/powerpoint/2010/main">
    <mc:Choice Requires="p14">
      <p:transition spd="med" p14:dur="700" advTm="8643">
        <p:fade/>
      </p:transition>
    </mc:Choice>
    <mc:Fallback xmlns="">
      <p:transition spd="med" advTm="8643">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W:\_MARQUES-FOURNISSEURS\WISIO\Logo\Logos Gamme WIsio\WISIO-ACCES-POINT.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660231" y="3239199"/>
            <a:ext cx="2486075" cy="248607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23"/>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8" name="Triangle isocèle 27"/>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1" name="Zone de texte 2"/>
          <p:cNvSpPr txBox="1">
            <a:spLocks noChangeArrowheads="1"/>
          </p:cNvSpPr>
          <p:nvPr/>
        </p:nvSpPr>
        <p:spPr bwMode="auto">
          <a:xfrm>
            <a:off x="2339752" y="337220"/>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smtClean="0">
                <a:solidFill>
                  <a:srgbClr val="215477"/>
                </a:solidFill>
                <a:effectLst>
                  <a:glow rad="279400">
                    <a:schemeClr val="bg1">
                      <a:alpha val="41000"/>
                    </a:schemeClr>
                  </a:glow>
                </a:effectLst>
                <a:latin typeface="Calibri"/>
                <a:ea typeface="Calibri"/>
                <a:cs typeface="Times New Roman"/>
              </a:rPr>
              <a:t>La </a:t>
            </a:r>
            <a:r>
              <a:rPr lang="fr-FR" dirty="0" err="1" smtClean="0">
                <a:solidFill>
                  <a:srgbClr val="215477"/>
                </a:solidFill>
                <a:effectLst>
                  <a:glow rad="279400">
                    <a:schemeClr val="bg1">
                      <a:alpha val="41000"/>
                    </a:schemeClr>
                  </a:glow>
                </a:effectLst>
                <a:latin typeface="Calibri"/>
                <a:ea typeface="Calibri"/>
                <a:cs typeface="Times New Roman"/>
              </a:rPr>
              <a:t>visio</a:t>
            </a:r>
            <a:r>
              <a:rPr lang="fr-FR" dirty="0" smtClean="0">
                <a:solidFill>
                  <a:srgbClr val="215477"/>
                </a:solidFill>
                <a:effectLst>
                  <a:glow rad="279400">
                    <a:schemeClr val="bg1">
                      <a:alpha val="41000"/>
                    </a:schemeClr>
                  </a:glow>
                </a:effectLst>
                <a:latin typeface="Calibri"/>
                <a:ea typeface="Calibri"/>
                <a:cs typeface="Times New Roman"/>
              </a:rPr>
              <a:t> HD en toute flexibilité</a:t>
            </a:r>
            <a:endParaRPr lang="fr-FR" sz="1100" dirty="0">
              <a:effectLst/>
              <a:latin typeface="Calibri"/>
              <a:ea typeface="Calibri"/>
              <a:cs typeface="Times New Roman"/>
            </a:endParaRPr>
          </a:p>
        </p:txBody>
      </p:sp>
      <p:sp>
        <p:nvSpPr>
          <p:cNvPr id="1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Zone de texte 2"/>
          <p:cNvSpPr txBox="1">
            <a:spLocks noChangeArrowheads="1"/>
          </p:cNvSpPr>
          <p:nvPr/>
        </p:nvSpPr>
        <p:spPr bwMode="auto">
          <a:xfrm>
            <a:off x="4860032" y="841276"/>
            <a:ext cx="3856272" cy="365760"/>
          </a:xfrm>
          <a:prstGeom prst="rect">
            <a:avLst/>
          </a:prstGeom>
          <a:noFill/>
          <a:ln w="9525">
            <a:noFill/>
            <a:miter lim="800000"/>
            <a:headEnd/>
            <a:tailEnd/>
          </a:ln>
        </p:spPr>
        <p:txBody>
          <a:bodyPr rot="0" vert="horz" wrap="square" lIns="91440" tIns="45720" rIns="91440" bIns="45720" anchor="t" anchorCtr="0">
            <a:noAutofit/>
          </a:bodyPr>
          <a:lstStyle/>
          <a:p>
            <a:r>
              <a:rPr lang="fr-FR" sz="1600" b="1" dirty="0" smtClean="0">
                <a:solidFill>
                  <a:schemeClr val="bg1">
                    <a:lumMod val="95000"/>
                  </a:schemeClr>
                </a:solidFill>
              </a:rPr>
              <a:t>ACCESS POINT : </a:t>
            </a:r>
            <a:r>
              <a:rPr lang="fr-FR" sz="1600" b="1" dirty="0" err="1" smtClean="0">
                <a:solidFill>
                  <a:schemeClr val="bg1">
                    <a:lumMod val="95000"/>
                  </a:schemeClr>
                </a:solidFill>
              </a:rPr>
              <a:t>fonctionnalitées</a:t>
            </a:r>
            <a:endParaRPr lang="fr-FR" sz="1600" b="1" dirty="0">
              <a:solidFill>
                <a:schemeClr val="bg1">
                  <a:lumMod val="95000"/>
                </a:schemeClr>
              </a:solidFill>
            </a:endParaRPr>
          </a:p>
        </p:txBody>
      </p:sp>
      <p:grpSp>
        <p:nvGrpSpPr>
          <p:cNvPr id="21" name="Groupe 20"/>
          <p:cNvGrpSpPr/>
          <p:nvPr/>
        </p:nvGrpSpPr>
        <p:grpSpPr>
          <a:xfrm>
            <a:off x="107504" y="142735"/>
            <a:ext cx="2104368" cy="892663"/>
            <a:chOff x="218376" y="1735191"/>
            <a:chExt cx="4065592" cy="1724607"/>
          </a:xfrm>
        </p:grpSpPr>
        <p:pic>
          <p:nvPicPr>
            <p:cNvPr id="22" name="Image 21"/>
            <p:cNvPicPr>
              <a:picLocks noChangeAspect="1"/>
            </p:cNvPicPr>
            <p:nvPr/>
          </p:nvPicPr>
          <p:blipFill rotWithShape="1">
            <a:blip r:embed="rId3"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25"/>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ACCESS POINT</a:t>
              </a:r>
              <a:endParaRPr lang="fr-FR" sz="1600" b="1" dirty="0">
                <a:solidFill>
                  <a:srgbClr val="EE7816"/>
                </a:solidFill>
              </a:endParaRPr>
            </a:p>
          </p:txBody>
        </p:sp>
      </p:grpSp>
      <p:sp>
        <p:nvSpPr>
          <p:cNvPr id="33"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grpSp>
        <p:nvGrpSpPr>
          <p:cNvPr id="2" name="Groupe 1"/>
          <p:cNvGrpSpPr/>
          <p:nvPr/>
        </p:nvGrpSpPr>
        <p:grpSpPr>
          <a:xfrm>
            <a:off x="851803" y="1687949"/>
            <a:ext cx="6936724" cy="3416320"/>
            <a:chOff x="851803" y="1687949"/>
            <a:chExt cx="6936724" cy="3416320"/>
          </a:xfrm>
        </p:grpSpPr>
        <p:sp>
          <p:nvSpPr>
            <p:cNvPr id="3" name="Rectangle 2"/>
            <p:cNvSpPr/>
            <p:nvPr/>
          </p:nvSpPr>
          <p:spPr>
            <a:xfrm>
              <a:off x="1142523" y="1687949"/>
              <a:ext cx="6646004" cy="3416320"/>
            </a:xfrm>
            <a:prstGeom prst="rect">
              <a:avLst/>
            </a:prstGeom>
          </p:spPr>
          <p:txBody>
            <a:bodyPr wrap="square">
              <a:spAutoFit/>
            </a:bodyPr>
            <a:lstStyle/>
            <a:p>
              <a:r>
                <a:rPr lang="fr-FR" dirty="0"/>
                <a:t>Résolution Maximum: 720p</a:t>
              </a:r>
            </a:p>
            <a:p>
              <a:pPr lvl="1"/>
              <a:r>
                <a:rPr lang="fr-FR" sz="1400" dirty="0"/>
                <a:t>La capacité du port et la consommation de bande passante est déterminée par la résolution configurée pour la salle virtuelle (</a:t>
              </a:r>
              <a:r>
                <a:rPr lang="fr-FR" sz="1400" dirty="0" smtClean="0"/>
                <a:t>1:720p=2:480p=4:360p)</a:t>
              </a:r>
            </a:p>
            <a:p>
              <a:r>
                <a:rPr lang="fr-FR" dirty="0" smtClean="0"/>
                <a:t>Jusqu’à 60 participants dans une même réunion</a:t>
              </a:r>
            </a:p>
            <a:p>
              <a:r>
                <a:rPr lang="fr-FR" dirty="0" smtClean="0"/>
                <a:t>12 affichages différents, avec un maximum de 25 en simultané</a:t>
              </a:r>
            </a:p>
            <a:p>
              <a:r>
                <a:rPr lang="fr-FR" dirty="0" smtClean="0"/>
                <a:t>Salles virtuelles à la demande ( pas de prise de RDV )</a:t>
              </a:r>
            </a:p>
            <a:p>
              <a:r>
                <a:rPr lang="fr-FR" dirty="0" smtClean="0"/>
                <a:t>Concierge </a:t>
              </a:r>
              <a:r>
                <a:rPr lang="fr-FR" dirty="0"/>
                <a:t>automatique : seuls le code de la conférence et le mot de passe vous serons demandés</a:t>
              </a:r>
            </a:p>
            <a:p>
              <a:r>
                <a:rPr lang="fr-FR" dirty="0"/>
                <a:t>2 encodages dans une même conférence : Haute </a:t>
              </a:r>
              <a:r>
                <a:rPr lang="fr-FR" dirty="0" err="1"/>
                <a:t>déf</a:t>
              </a:r>
              <a:r>
                <a:rPr lang="fr-FR" dirty="0"/>
                <a:t>. Et Basse </a:t>
              </a:r>
              <a:r>
                <a:rPr lang="fr-FR" dirty="0" err="1"/>
                <a:t>déf</a:t>
              </a:r>
              <a:r>
                <a:rPr lang="fr-FR" dirty="0"/>
                <a:t>.</a:t>
              </a:r>
            </a:p>
            <a:p>
              <a:pPr lvl="1"/>
              <a:r>
                <a:rPr lang="fr-FR" sz="1400" dirty="0"/>
                <a:t>Retour d’image toujours actif, affichage complet pour tous</a:t>
              </a:r>
            </a:p>
            <a:p>
              <a:r>
                <a:rPr lang="fr-FR" sz="2000" dirty="0"/>
                <a:t>Flux Standards et complètement </a:t>
              </a:r>
              <a:r>
                <a:rPr lang="fr-FR" sz="2000" dirty="0" err="1"/>
                <a:t>intéropérables</a:t>
              </a:r>
              <a:endParaRPr lang="fr-FR" sz="2000" dirty="0"/>
            </a:p>
            <a:p>
              <a:pPr lvl="1"/>
              <a:r>
                <a:rPr lang="fr-FR" sz="1400" dirty="0" err="1"/>
                <a:t>Video</a:t>
              </a:r>
              <a:r>
                <a:rPr lang="fr-FR" sz="1400" dirty="0"/>
                <a:t>: H.263 &amp; H.264, SIP, H.323</a:t>
              </a:r>
            </a:p>
            <a:p>
              <a:pPr lvl="1"/>
              <a:r>
                <a:rPr lang="fr-FR" sz="1400" dirty="0"/>
                <a:t>Audio: AAC-LC, G.722.1c (Siren-14), G.722.1 (</a:t>
              </a:r>
              <a:r>
                <a:rPr lang="fr-FR" sz="1400" dirty="0" err="1"/>
                <a:t>Siren</a:t>
              </a:r>
              <a:r>
                <a:rPr lang="fr-FR" sz="1400" dirty="0"/>
                <a:t> 7), G.711</a:t>
              </a:r>
            </a:p>
          </p:txBody>
        </p:sp>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803" y="1777380"/>
              <a:ext cx="244079" cy="233447"/>
            </a:xfrm>
            <a:prstGeom prst="rect">
              <a:avLst/>
            </a:prstGeom>
          </p:spPr>
        </p:pic>
        <p:pic>
          <p:nvPicPr>
            <p:cNvPr id="36" name="Imag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803" y="2483235"/>
              <a:ext cx="244079" cy="233447"/>
            </a:xfrm>
            <a:prstGeom prst="rect">
              <a:avLst/>
            </a:prstGeom>
          </p:spPr>
        </p:pic>
        <p:pic>
          <p:nvPicPr>
            <p:cNvPr id="37" name="Imag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803" y="2768069"/>
              <a:ext cx="244079" cy="233447"/>
            </a:xfrm>
            <a:prstGeom prst="rect">
              <a:avLst/>
            </a:prstGeom>
          </p:spPr>
        </p:pic>
        <p:pic>
          <p:nvPicPr>
            <p:cNvPr id="38" name="Imag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803" y="3006260"/>
              <a:ext cx="244079" cy="233447"/>
            </a:xfrm>
            <a:prstGeom prst="rect">
              <a:avLst/>
            </a:prstGeom>
          </p:spPr>
        </p:pic>
        <p:pic>
          <p:nvPicPr>
            <p:cNvPr id="39" name="Imag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803" y="3279385"/>
              <a:ext cx="244079" cy="233447"/>
            </a:xfrm>
            <a:prstGeom prst="rect">
              <a:avLst/>
            </a:prstGeom>
          </p:spPr>
        </p:pic>
        <p:pic>
          <p:nvPicPr>
            <p:cNvPr id="40" name="Imag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803" y="3865612"/>
              <a:ext cx="244079" cy="233447"/>
            </a:xfrm>
            <a:prstGeom prst="rect">
              <a:avLst/>
            </a:prstGeom>
          </p:spPr>
        </p:pic>
        <p:pic>
          <p:nvPicPr>
            <p:cNvPr id="41" name="Imag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803" y="4365510"/>
              <a:ext cx="244079" cy="233447"/>
            </a:xfrm>
            <a:prstGeom prst="rect">
              <a:avLst/>
            </a:prstGeom>
          </p:spPr>
        </p:pic>
      </p:grpSp>
    </p:spTree>
    <p:extLst>
      <p:ext uri="{BB962C8B-B14F-4D97-AF65-F5344CB8AC3E}">
        <p14:creationId xmlns:p14="http://schemas.microsoft.com/office/powerpoint/2010/main" val="1532475165"/>
      </p:ext>
    </p:extLst>
  </p:cSld>
  <p:clrMapOvr>
    <a:masterClrMapping/>
  </p:clrMapOvr>
  <mc:AlternateContent xmlns:mc="http://schemas.openxmlformats.org/markup-compatibility/2006" xmlns:p14="http://schemas.microsoft.com/office/powerpoint/2010/main">
    <mc:Choice Requires="p14">
      <p:transition spd="med" p14:dur="700" advTm="8648">
        <p:fade/>
      </p:transition>
    </mc:Choice>
    <mc:Fallback xmlns="">
      <p:transition spd="med" advTm="8648">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W:\_MARQUES-FOURNISSEURS\WISIO\Logo\Logos Gamme WIsio\WISIO-ACCES-POINT.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660231" y="3239199"/>
            <a:ext cx="2486075" cy="248607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23"/>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8" name="Triangle isocèle 27"/>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1" name="Zone de texte 2"/>
          <p:cNvSpPr txBox="1">
            <a:spLocks noChangeArrowheads="1"/>
          </p:cNvSpPr>
          <p:nvPr/>
        </p:nvSpPr>
        <p:spPr bwMode="auto">
          <a:xfrm>
            <a:off x="2339752" y="337220"/>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smtClean="0">
                <a:solidFill>
                  <a:srgbClr val="215477"/>
                </a:solidFill>
                <a:effectLst>
                  <a:glow rad="279400">
                    <a:schemeClr val="bg1">
                      <a:alpha val="41000"/>
                    </a:schemeClr>
                  </a:glow>
                </a:effectLst>
                <a:latin typeface="Calibri"/>
                <a:ea typeface="Calibri"/>
                <a:cs typeface="Times New Roman"/>
              </a:rPr>
              <a:t>La </a:t>
            </a:r>
            <a:r>
              <a:rPr lang="fr-FR" dirty="0" err="1" smtClean="0">
                <a:solidFill>
                  <a:srgbClr val="215477"/>
                </a:solidFill>
                <a:effectLst>
                  <a:glow rad="279400">
                    <a:schemeClr val="bg1">
                      <a:alpha val="41000"/>
                    </a:schemeClr>
                  </a:glow>
                </a:effectLst>
                <a:latin typeface="Calibri"/>
                <a:ea typeface="Calibri"/>
                <a:cs typeface="Times New Roman"/>
              </a:rPr>
              <a:t>visio</a:t>
            </a:r>
            <a:r>
              <a:rPr lang="fr-FR" dirty="0" smtClean="0">
                <a:solidFill>
                  <a:srgbClr val="215477"/>
                </a:solidFill>
                <a:effectLst>
                  <a:glow rad="279400">
                    <a:schemeClr val="bg1">
                      <a:alpha val="41000"/>
                    </a:schemeClr>
                  </a:glow>
                </a:effectLst>
                <a:latin typeface="Calibri"/>
                <a:ea typeface="Calibri"/>
                <a:cs typeface="Times New Roman"/>
              </a:rPr>
              <a:t> HD en toute flexibilité</a:t>
            </a:r>
            <a:endParaRPr lang="fr-FR" sz="1100" dirty="0">
              <a:effectLst/>
              <a:latin typeface="Calibri"/>
              <a:ea typeface="Calibri"/>
              <a:cs typeface="Times New Roman"/>
            </a:endParaRPr>
          </a:p>
        </p:txBody>
      </p:sp>
      <p:sp>
        <p:nvSpPr>
          <p:cNvPr id="1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Zone de texte 2"/>
          <p:cNvSpPr txBox="1">
            <a:spLocks noChangeArrowheads="1"/>
          </p:cNvSpPr>
          <p:nvPr/>
        </p:nvSpPr>
        <p:spPr bwMode="auto">
          <a:xfrm>
            <a:off x="4860032" y="841276"/>
            <a:ext cx="3856272" cy="365760"/>
          </a:xfrm>
          <a:prstGeom prst="rect">
            <a:avLst/>
          </a:prstGeom>
          <a:noFill/>
          <a:ln w="9525">
            <a:noFill/>
            <a:miter lim="800000"/>
            <a:headEnd/>
            <a:tailEnd/>
          </a:ln>
        </p:spPr>
        <p:txBody>
          <a:bodyPr rot="0" vert="horz" wrap="square" lIns="91440" tIns="45720" rIns="91440" bIns="45720" anchor="t" anchorCtr="0">
            <a:noAutofit/>
          </a:bodyPr>
          <a:lstStyle/>
          <a:p>
            <a:r>
              <a:rPr lang="fr-FR" sz="1600" b="1" dirty="0" smtClean="0">
                <a:solidFill>
                  <a:schemeClr val="bg1">
                    <a:lumMod val="95000"/>
                  </a:schemeClr>
                </a:solidFill>
              </a:rPr>
              <a:t>ACCESS POINT : modes d’affichage</a:t>
            </a:r>
            <a:endParaRPr lang="fr-FR" sz="1600" b="1" dirty="0">
              <a:solidFill>
                <a:schemeClr val="bg1">
                  <a:lumMod val="95000"/>
                </a:schemeClr>
              </a:solidFill>
            </a:endParaRPr>
          </a:p>
        </p:txBody>
      </p:sp>
      <p:grpSp>
        <p:nvGrpSpPr>
          <p:cNvPr id="21" name="Groupe 20"/>
          <p:cNvGrpSpPr/>
          <p:nvPr/>
        </p:nvGrpSpPr>
        <p:grpSpPr>
          <a:xfrm>
            <a:off x="107504" y="142735"/>
            <a:ext cx="2104368" cy="892663"/>
            <a:chOff x="218376" y="1735191"/>
            <a:chExt cx="4065592" cy="1724607"/>
          </a:xfrm>
        </p:grpSpPr>
        <p:pic>
          <p:nvPicPr>
            <p:cNvPr id="22" name="Image 21"/>
            <p:cNvPicPr>
              <a:picLocks noChangeAspect="1"/>
            </p:cNvPicPr>
            <p:nvPr/>
          </p:nvPicPr>
          <p:blipFill rotWithShape="1">
            <a:blip r:embed="rId4"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25"/>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ACCESS POINT</a:t>
              </a:r>
              <a:endParaRPr lang="fr-FR" sz="1600" b="1" dirty="0">
                <a:solidFill>
                  <a:srgbClr val="EE7816"/>
                </a:solidFill>
              </a:endParaRPr>
            </a:p>
          </p:txBody>
        </p:sp>
      </p:grpSp>
      <p:sp>
        <p:nvSpPr>
          <p:cNvPr id="33"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grpSp>
        <p:nvGrpSpPr>
          <p:cNvPr id="2" name="Groupe 1"/>
          <p:cNvGrpSpPr/>
          <p:nvPr/>
        </p:nvGrpSpPr>
        <p:grpSpPr>
          <a:xfrm>
            <a:off x="0" y="1633364"/>
            <a:ext cx="8837320" cy="3522995"/>
            <a:chOff x="0" y="1633364"/>
            <a:chExt cx="8837320" cy="3522995"/>
          </a:xfrm>
        </p:grpSpPr>
        <p:grpSp>
          <p:nvGrpSpPr>
            <p:cNvPr id="32" name="Group 56"/>
            <p:cNvGrpSpPr/>
            <p:nvPr/>
          </p:nvGrpSpPr>
          <p:grpSpPr>
            <a:xfrm>
              <a:off x="7537450" y="4181302"/>
              <a:ext cx="1299870" cy="724430"/>
              <a:chOff x="5448300" y="3936470"/>
              <a:chExt cx="1299870" cy="724430"/>
            </a:xfrm>
          </p:grpSpPr>
          <p:sp>
            <p:nvSpPr>
              <p:cNvPr id="34" name="Rectangle 33"/>
              <p:cNvSpPr>
                <a:spLocks noChangeAspect="1"/>
              </p:cNvSpPr>
              <p:nvPr/>
            </p:nvSpPr>
            <p:spPr bwMode="auto">
              <a:xfrm>
                <a:off x="6419850" y="39364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35" name="Rectangle 34"/>
              <p:cNvSpPr>
                <a:spLocks noChangeAspect="1"/>
              </p:cNvSpPr>
              <p:nvPr/>
            </p:nvSpPr>
            <p:spPr bwMode="auto">
              <a:xfrm>
                <a:off x="6096000" y="39364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42" name="Rectangle 41"/>
              <p:cNvSpPr>
                <a:spLocks noChangeAspect="1"/>
              </p:cNvSpPr>
              <p:nvPr/>
            </p:nvSpPr>
            <p:spPr bwMode="auto">
              <a:xfrm>
                <a:off x="5772150" y="39364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43" name="Rectangle 42"/>
              <p:cNvSpPr>
                <a:spLocks noChangeAspect="1"/>
              </p:cNvSpPr>
              <p:nvPr/>
            </p:nvSpPr>
            <p:spPr bwMode="auto">
              <a:xfrm>
                <a:off x="5448300" y="39364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44" name="Rectangle 43"/>
              <p:cNvSpPr>
                <a:spLocks noChangeAspect="1"/>
              </p:cNvSpPr>
              <p:nvPr/>
            </p:nvSpPr>
            <p:spPr bwMode="auto">
              <a:xfrm>
                <a:off x="6419850" y="4116387"/>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45" name="Rectangle 44"/>
              <p:cNvSpPr>
                <a:spLocks noChangeAspect="1"/>
              </p:cNvSpPr>
              <p:nvPr/>
            </p:nvSpPr>
            <p:spPr bwMode="auto">
              <a:xfrm>
                <a:off x="6096000" y="4116387"/>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46" name="Rectangle 45"/>
              <p:cNvSpPr>
                <a:spLocks noChangeAspect="1"/>
              </p:cNvSpPr>
              <p:nvPr/>
            </p:nvSpPr>
            <p:spPr bwMode="auto">
              <a:xfrm>
                <a:off x="5772150" y="4116387"/>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47" name="Rectangle 46"/>
              <p:cNvSpPr>
                <a:spLocks noChangeAspect="1"/>
              </p:cNvSpPr>
              <p:nvPr/>
            </p:nvSpPr>
            <p:spPr bwMode="auto">
              <a:xfrm>
                <a:off x="5448300" y="4116387"/>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48" name="Rectangle 47"/>
              <p:cNvSpPr>
                <a:spLocks noChangeAspect="1"/>
              </p:cNvSpPr>
              <p:nvPr/>
            </p:nvSpPr>
            <p:spPr bwMode="auto">
              <a:xfrm>
                <a:off x="6419850" y="429630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49" name="Rectangle 48"/>
              <p:cNvSpPr>
                <a:spLocks noChangeAspect="1"/>
              </p:cNvSpPr>
              <p:nvPr/>
            </p:nvSpPr>
            <p:spPr bwMode="auto">
              <a:xfrm>
                <a:off x="6096000" y="429630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50" name="Rectangle 49"/>
              <p:cNvSpPr>
                <a:spLocks noChangeAspect="1"/>
              </p:cNvSpPr>
              <p:nvPr/>
            </p:nvSpPr>
            <p:spPr bwMode="auto">
              <a:xfrm>
                <a:off x="5772150" y="429630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51" name="Rectangle 50"/>
              <p:cNvSpPr>
                <a:spLocks noChangeAspect="1"/>
              </p:cNvSpPr>
              <p:nvPr/>
            </p:nvSpPr>
            <p:spPr bwMode="auto">
              <a:xfrm>
                <a:off x="5448300" y="429630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52" name="Rectangle 51"/>
              <p:cNvSpPr>
                <a:spLocks noChangeAspect="1"/>
              </p:cNvSpPr>
              <p:nvPr/>
            </p:nvSpPr>
            <p:spPr bwMode="auto">
              <a:xfrm>
                <a:off x="6419850" y="44762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53" name="Rectangle 52"/>
              <p:cNvSpPr>
                <a:spLocks noChangeAspect="1"/>
              </p:cNvSpPr>
              <p:nvPr/>
            </p:nvSpPr>
            <p:spPr bwMode="auto">
              <a:xfrm>
                <a:off x="6096000" y="44762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54" name="Rectangle 53"/>
              <p:cNvSpPr>
                <a:spLocks noChangeAspect="1"/>
              </p:cNvSpPr>
              <p:nvPr/>
            </p:nvSpPr>
            <p:spPr bwMode="auto">
              <a:xfrm>
                <a:off x="5772150" y="44762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55" name="Rectangle 54"/>
              <p:cNvSpPr>
                <a:spLocks noChangeAspect="1"/>
              </p:cNvSpPr>
              <p:nvPr/>
            </p:nvSpPr>
            <p:spPr bwMode="auto">
              <a:xfrm>
                <a:off x="5448300" y="44762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grpSp>
          <p:nvGrpSpPr>
            <p:cNvPr id="56" name="Group 99"/>
            <p:cNvGrpSpPr/>
            <p:nvPr/>
          </p:nvGrpSpPr>
          <p:grpSpPr>
            <a:xfrm>
              <a:off x="7537450" y="2816052"/>
              <a:ext cx="1299870" cy="730780"/>
              <a:chOff x="5473700" y="1891770"/>
              <a:chExt cx="1299870" cy="730780"/>
            </a:xfrm>
          </p:grpSpPr>
          <p:sp>
            <p:nvSpPr>
              <p:cNvPr id="57" name="Rectangle 56"/>
              <p:cNvSpPr>
                <a:spLocks noChangeAspect="1"/>
              </p:cNvSpPr>
              <p:nvPr/>
            </p:nvSpPr>
            <p:spPr bwMode="auto">
              <a:xfrm>
                <a:off x="5477205" y="1895260"/>
                <a:ext cx="975361" cy="548641"/>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nvGrpSpPr>
              <p:cNvPr id="58" name="Group 77"/>
              <p:cNvGrpSpPr/>
              <p:nvPr/>
            </p:nvGrpSpPr>
            <p:grpSpPr>
              <a:xfrm>
                <a:off x="5473700" y="2437870"/>
                <a:ext cx="1299870" cy="184680"/>
                <a:chOff x="2971800" y="4488920"/>
                <a:chExt cx="1299870" cy="184680"/>
              </a:xfrm>
            </p:grpSpPr>
            <p:sp>
              <p:nvSpPr>
                <p:cNvPr id="62" name="Rectangle 61"/>
                <p:cNvSpPr>
                  <a:spLocks noChangeAspect="1"/>
                </p:cNvSpPr>
                <p:nvPr/>
              </p:nvSpPr>
              <p:spPr bwMode="auto">
                <a:xfrm>
                  <a:off x="3943350" y="44889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63" name="Rectangle 62"/>
                <p:cNvSpPr>
                  <a:spLocks noChangeAspect="1"/>
                </p:cNvSpPr>
                <p:nvPr/>
              </p:nvSpPr>
              <p:spPr bwMode="auto">
                <a:xfrm>
                  <a:off x="3619500" y="44889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64" name="Rectangle 63"/>
                <p:cNvSpPr>
                  <a:spLocks noChangeAspect="1"/>
                </p:cNvSpPr>
                <p:nvPr/>
              </p:nvSpPr>
              <p:spPr bwMode="auto">
                <a:xfrm>
                  <a:off x="3295650" y="44889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65" name="Rectangle 64"/>
                <p:cNvSpPr>
                  <a:spLocks noChangeAspect="1"/>
                </p:cNvSpPr>
                <p:nvPr/>
              </p:nvSpPr>
              <p:spPr bwMode="auto">
                <a:xfrm>
                  <a:off x="2971800" y="44889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sp>
            <p:nvSpPr>
              <p:cNvPr id="59" name="Rectangle 58"/>
              <p:cNvSpPr>
                <a:spLocks noChangeAspect="1"/>
              </p:cNvSpPr>
              <p:nvPr/>
            </p:nvSpPr>
            <p:spPr bwMode="auto">
              <a:xfrm>
                <a:off x="6445250" y="18917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60" name="Rectangle 59"/>
              <p:cNvSpPr>
                <a:spLocks noChangeAspect="1"/>
              </p:cNvSpPr>
              <p:nvPr/>
            </p:nvSpPr>
            <p:spPr bwMode="auto">
              <a:xfrm>
                <a:off x="6445250" y="2071687"/>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61" name="Rectangle 60"/>
              <p:cNvSpPr>
                <a:spLocks noChangeAspect="1"/>
              </p:cNvSpPr>
              <p:nvPr/>
            </p:nvSpPr>
            <p:spPr bwMode="auto">
              <a:xfrm>
                <a:off x="6445250" y="225160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grpSp>
          <p:nvGrpSpPr>
            <p:cNvPr id="66" name="Group 118"/>
            <p:cNvGrpSpPr/>
            <p:nvPr/>
          </p:nvGrpSpPr>
          <p:grpSpPr>
            <a:xfrm>
              <a:off x="3044672" y="1634952"/>
              <a:ext cx="1299870" cy="724430"/>
              <a:chOff x="5111750" y="818620"/>
              <a:chExt cx="1299870" cy="724430"/>
            </a:xfrm>
          </p:grpSpPr>
          <p:sp>
            <p:nvSpPr>
              <p:cNvPr id="67" name="Rectangle 66"/>
              <p:cNvSpPr>
                <a:spLocks noChangeAspect="1"/>
              </p:cNvSpPr>
              <p:nvPr/>
            </p:nvSpPr>
            <p:spPr bwMode="auto">
              <a:xfrm>
                <a:off x="6083300" y="8186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68" name="Rectangle 67"/>
              <p:cNvSpPr>
                <a:spLocks noChangeAspect="1"/>
              </p:cNvSpPr>
              <p:nvPr/>
            </p:nvSpPr>
            <p:spPr bwMode="auto">
              <a:xfrm>
                <a:off x="5759450" y="8186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69" name="Rectangle 68"/>
              <p:cNvSpPr>
                <a:spLocks noChangeAspect="1"/>
              </p:cNvSpPr>
              <p:nvPr/>
            </p:nvSpPr>
            <p:spPr bwMode="auto">
              <a:xfrm>
                <a:off x="5435600" y="8186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70" name="Rectangle 69"/>
              <p:cNvSpPr>
                <a:spLocks noChangeAspect="1"/>
              </p:cNvSpPr>
              <p:nvPr/>
            </p:nvSpPr>
            <p:spPr bwMode="auto">
              <a:xfrm>
                <a:off x="5111750" y="8186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71" name="Rectangle 70"/>
              <p:cNvSpPr>
                <a:spLocks noChangeAspect="1"/>
              </p:cNvSpPr>
              <p:nvPr/>
            </p:nvSpPr>
            <p:spPr bwMode="auto">
              <a:xfrm>
                <a:off x="5760626" y="99060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72" name="Rectangle 71"/>
              <p:cNvSpPr>
                <a:spLocks noChangeAspect="1"/>
              </p:cNvSpPr>
              <p:nvPr/>
            </p:nvSpPr>
            <p:spPr bwMode="auto">
              <a:xfrm>
                <a:off x="6083300" y="13583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73" name="Rectangle 72"/>
              <p:cNvSpPr>
                <a:spLocks noChangeAspect="1"/>
              </p:cNvSpPr>
              <p:nvPr/>
            </p:nvSpPr>
            <p:spPr bwMode="auto">
              <a:xfrm>
                <a:off x="5759450" y="13583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74" name="Rectangle 73"/>
              <p:cNvSpPr>
                <a:spLocks noChangeAspect="1"/>
              </p:cNvSpPr>
              <p:nvPr/>
            </p:nvSpPr>
            <p:spPr bwMode="auto">
              <a:xfrm>
                <a:off x="5435600" y="13583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75" name="Rectangle 74"/>
              <p:cNvSpPr>
                <a:spLocks noChangeAspect="1"/>
              </p:cNvSpPr>
              <p:nvPr/>
            </p:nvSpPr>
            <p:spPr bwMode="auto">
              <a:xfrm>
                <a:off x="5111750" y="13583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76" name="Rectangle 75"/>
              <p:cNvSpPr>
                <a:spLocks noChangeAspect="1"/>
              </p:cNvSpPr>
              <p:nvPr/>
            </p:nvSpPr>
            <p:spPr bwMode="auto">
              <a:xfrm>
                <a:off x="5112926" y="99060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grpSp>
          <p:nvGrpSpPr>
            <p:cNvPr id="77" name="Group 138"/>
            <p:cNvGrpSpPr/>
            <p:nvPr/>
          </p:nvGrpSpPr>
          <p:grpSpPr>
            <a:xfrm>
              <a:off x="1144176" y="4181302"/>
              <a:ext cx="1299870" cy="724430"/>
              <a:chOff x="165100" y="1885420"/>
              <a:chExt cx="1299870" cy="724430"/>
            </a:xfrm>
          </p:grpSpPr>
          <p:sp>
            <p:nvSpPr>
              <p:cNvPr id="78" name="Rectangle 77"/>
              <p:cNvSpPr>
                <a:spLocks noChangeAspect="1"/>
              </p:cNvSpPr>
              <p:nvPr/>
            </p:nvSpPr>
            <p:spPr bwMode="auto">
              <a:xfrm>
                <a:off x="1136650" y="18854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79" name="Rectangle 78"/>
              <p:cNvSpPr>
                <a:spLocks noChangeAspect="1"/>
              </p:cNvSpPr>
              <p:nvPr/>
            </p:nvSpPr>
            <p:spPr bwMode="auto">
              <a:xfrm>
                <a:off x="165100" y="18854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80" name="Rectangle 79"/>
              <p:cNvSpPr>
                <a:spLocks noChangeAspect="1"/>
              </p:cNvSpPr>
              <p:nvPr/>
            </p:nvSpPr>
            <p:spPr bwMode="auto">
              <a:xfrm>
                <a:off x="1136650" y="2065337"/>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81" name="Rectangle 80"/>
              <p:cNvSpPr>
                <a:spLocks noChangeAspect="1"/>
              </p:cNvSpPr>
              <p:nvPr/>
            </p:nvSpPr>
            <p:spPr bwMode="auto">
              <a:xfrm>
                <a:off x="165100" y="2065337"/>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82" name="Rectangle 81"/>
              <p:cNvSpPr>
                <a:spLocks noChangeAspect="1"/>
              </p:cNvSpPr>
              <p:nvPr/>
            </p:nvSpPr>
            <p:spPr bwMode="auto">
              <a:xfrm>
                <a:off x="1136650" y="224525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83" name="Rectangle 82"/>
              <p:cNvSpPr>
                <a:spLocks noChangeAspect="1"/>
              </p:cNvSpPr>
              <p:nvPr/>
            </p:nvSpPr>
            <p:spPr bwMode="auto">
              <a:xfrm>
                <a:off x="165100" y="224525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84" name="Rectangle 83"/>
              <p:cNvSpPr>
                <a:spLocks noChangeAspect="1"/>
              </p:cNvSpPr>
              <p:nvPr/>
            </p:nvSpPr>
            <p:spPr bwMode="auto">
              <a:xfrm>
                <a:off x="1136650" y="24251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85" name="Rectangle 84"/>
              <p:cNvSpPr>
                <a:spLocks noChangeAspect="1"/>
              </p:cNvSpPr>
              <p:nvPr/>
            </p:nvSpPr>
            <p:spPr bwMode="auto">
              <a:xfrm>
                <a:off x="165100" y="24251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86" name="Rectangle 85"/>
              <p:cNvSpPr>
                <a:spLocks noChangeAspect="1"/>
              </p:cNvSpPr>
              <p:nvPr/>
            </p:nvSpPr>
            <p:spPr bwMode="auto">
              <a:xfrm>
                <a:off x="483776" y="188595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87" name="Rectangle 86"/>
              <p:cNvSpPr>
                <a:spLocks noChangeAspect="1"/>
              </p:cNvSpPr>
              <p:nvPr/>
            </p:nvSpPr>
            <p:spPr bwMode="auto">
              <a:xfrm>
                <a:off x="483776" y="224155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grpSp>
          <p:nvGrpSpPr>
            <p:cNvPr id="88" name="Group 143"/>
            <p:cNvGrpSpPr/>
            <p:nvPr/>
          </p:nvGrpSpPr>
          <p:grpSpPr>
            <a:xfrm>
              <a:off x="1144176" y="2816052"/>
              <a:ext cx="1298694" cy="734484"/>
              <a:chOff x="2382426" y="1987550"/>
              <a:chExt cx="1298694" cy="734484"/>
            </a:xfrm>
          </p:grpSpPr>
          <p:sp>
            <p:nvSpPr>
              <p:cNvPr id="89" name="Rectangle 88"/>
              <p:cNvSpPr>
                <a:spLocks noChangeAspect="1"/>
              </p:cNvSpPr>
              <p:nvPr/>
            </p:nvSpPr>
            <p:spPr bwMode="auto">
              <a:xfrm>
                <a:off x="3030126" y="235585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90" name="Rectangle 89"/>
              <p:cNvSpPr>
                <a:spLocks noChangeAspect="1"/>
              </p:cNvSpPr>
              <p:nvPr/>
            </p:nvSpPr>
            <p:spPr bwMode="auto">
              <a:xfrm>
                <a:off x="2382426" y="235585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91" name="Rectangle 90"/>
              <p:cNvSpPr>
                <a:spLocks noChangeAspect="1"/>
              </p:cNvSpPr>
              <p:nvPr/>
            </p:nvSpPr>
            <p:spPr bwMode="auto">
              <a:xfrm>
                <a:off x="3030126" y="198755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92" name="Rectangle 91"/>
              <p:cNvSpPr>
                <a:spLocks noChangeAspect="1"/>
              </p:cNvSpPr>
              <p:nvPr/>
            </p:nvSpPr>
            <p:spPr bwMode="auto">
              <a:xfrm>
                <a:off x="2382426" y="198755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grpSp>
          <p:nvGrpSpPr>
            <p:cNvPr id="93" name="Group 151"/>
            <p:cNvGrpSpPr/>
            <p:nvPr/>
          </p:nvGrpSpPr>
          <p:grpSpPr>
            <a:xfrm>
              <a:off x="5932956" y="2816052"/>
              <a:ext cx="1299870" cy="736600"/>
              <a:chOff x="3543300" y="1917700"/>
              <a:chExt cx="1299870" cy="736600"/>
            </a:xfrm>
          </p:grpSpPr>
          <p:sp>
            <p:nvSpPr>
              <p:cNvPr id="94" name="Rectangle 93"/>
              <p:cNvSpPr>
                <a:spLocks noChangeAspect="1"/>
              </p:cNvSpPr>
              <p:nvPr/>
            </p:nvSpPr>
            <p:spPr bwMode="auto">
              <a:xfrm>
                <a:off x="3543300" y="228335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95" name="Rectangle 94"/>
              <p:cNvSpPr>
                <a:spLocks noChangeAspect="1"/>
              </p:cNvSpPr>
              <p:nvPr/>
            </p:nvSpPr>
            <p:spPr bwMode="auto">
              <a:xfrm>
                <a:off x="3543300" y="24696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96" name="Rectangle 95"/>
              <p:cNvSpPr>
                <a:spLocks noChangeAspect="1"/>
              </p:cNvSpPr>
              <p:nvPr/>
            </p:nvSpPr>
            <p:spPr bwMode="auto">
              <a:xfrm>
                <a:off x="3874676" y="228600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97" name="Rectangle 96"/>
              <p:cNvSpPr>
                <a:spLocks noChangeAspect="1"/>
              </p:cNvSpPr>
              <p:nvPr/>
            </p:nvSpPr>
            <p:spPr bwMode="auto">
              <a:xfrm>
                <a:off x="4192176" y="191770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98" name="Rectangle 97"/>
              <p:cNvSpPr>
                <a:spLocks noChangeAspect="1"/>
              </p:cNvSpPr>
              <p:nvPr/>
            </p:nvSpPr>
            <p:spPr bwMode="auto">
              <a:xfrm>
                <a:off x="3544476" y="191770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99" name="Rectangle 98"/>
              <p:cNvSpPr>
                <a:spLocks noChangeAspect="1"/>
              </p:cNvSpPr>
              <p:nvPr/>
            </p:nvSpPr>
            <p:spPr bwMode="auto">
              <a:xfrm>
                <a:off x="4514850" y="228335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00" name="Rectangle 99"/>
              <p:cNvSpPr>
                <a:spLocks noChangeAspect="1"/>
              </p:cNvSpPr>
              <p:nvPr/>
            </p:nvSpPr>
            <p:spPr bwMode="auto">
              <a:xfrm>
                <a:off x="4514850" y="24696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grpSp>
          <p:nvGrpSpPr>
            <p:cNvPr id="101" name="Group 152"/>
            <p:cNvGrpSpPr/>
            <p:nvPr/>
          </p:nvGrpSpPr>
          <p:grpSpPr>
            <a:xfrm flipV="1">
              <a:off x="4351984" y="2816052"/>
              <a:ext cx="1276350" cy="742950"/>
              <a:chOff x="3543300" y="1917700"/>
              <a:chExt cx="1299870" cy="736600"/>
            </a:xfrm>
          </p:grpSpPr>
          <p:sp>
            <p:nvSpPr>
              <p:cNvPr id="102" name="Rectangle 101"/>
              <p:cNvSpPr>
                <a:spLocks noChangeAspect="1"/>
              </p:cNvSpPr>
              <p:nvPr/>
            </p:nvSpPr>
            <p:spPr bwMode="auto">
              <a:xfrm>
                <a:off x="3543300" y="228335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03" name="Rectangle 102"/>
              <p:cNvSpPr>
                <a:spLocks noChangeAspect="1"/>
              </p:cNvSpPr>
              <p:nvPr/>
            </p:nvSpPr>
            <p:spPr bwMode="auto">
              <a:xfrm>
                <a:off x="3543300" y="24696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04" name="Rectangle 103"/>
              <p:cNvSpPr>
                <a:spLocks noChangeAspect="1"/>
              </p:cNvSpPr>
              <p:nvPr/>
            </p:nvSpPr>
            <p:spPr bwMode="auto">
              <a:xfrm>
                <a:off x="3874676" y="228600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05" name="Rectangle 104"/>
              <p:cNvSpPr>
                <a:spLocks noChangeAspect="1"/>
              </p:cNvSpPr>
              <p:nvPr/>
            </p:nvSpPr>
            <p:spPr bwMode="auto">
              <a:xfrm>
                <a:off x="4192176" y="191770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06" name="Rectangle 105"/>
              <p:cNvSpPr>
                <a:spLocks noChangeAspect="1"/>
              </p:cNvSpPr>
              <p:nvPr/>
            </p:nvSpPr>
            <p:spPr bwMode="auto">
              <a:xfrm>
                <a:off x="3544476" y="191770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07" name="Rectangle 106"/>
              <p:cNvSpPr>
                <a:spLocks noChangeAspect="1"/>
              </p:cNvSpPr>
              <p:nvPr/>
            </p:nvSpPr>
            <p:spPr bwMode="auto">
              <a:xfrm>
                <a:off x="4514850" y="228335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08" name="Rectangle 107"/>
              <p:cNvSpPr>
                <a:spLocks noChangeAspect="1"/>
              </p:cNvSpPr>
              <p:nvPr/>
            </p:nvSpPr>
            <p:spPr bwMode="auto">
              <a:xfrm>
                <a:off x="4514850" y="24696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grpSp>
          <p:nvGrpSpPr>
            <p:cNvPr id="109" name="Group 182"/>
            <p:cNvGrpSpPr/>
            <p:nvPr/>
          </p:nvGrpSpPr>
          <p:grpSpPr>
            <a:xfrm>
              <a:off x="2747492" y="4181302"/>
              <a:ext cx="1299870" cy="730250"/>
              <a:chOff x="6896100" y="1879600"/>
              <a:chExt cx="1299870" cy="730250"/>
            </a:xfrm>
          </p:grpSpPr>
          <p:sp>
            <p:nvSpPr>
              <p:cNvPr id="110" name="Rectangle 109"/>
              <p:cNvSpPr>
                <a:spLocks noChangeAspect="1"/>
              </p:cNvSpPr>
              <p:nvPr/>
            </p:nvSpPr>
            <p:spPr bwMode="auto">
              <a:xfrm>
                <a:off x="7544976" y="187960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11" name="Rectangle 110"/>
              <p:cNvSpPr>
                <a:spLocks noChangeAspect="1"/>
              </p:cNvSpPr>
              <p:nvPr/>
            </p:nvSpPr>
            <p:spPr bwMode="auto">
              <a:xfrm>
                <a:off x="6897276" y="187960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12" name="Rectangle 111"/>
              <p:cNvSpPr>
                <a:spLocks noChangeAspect="1"/>
              </p:cNvSpPr>
              <p:nvPr/>
            </p:nvSpPr>
            <p:spPr bwMode="auto">
              <a:xfrm>
                <a:off x="7867650" y="224525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13" name="Rectangle 112"/>
              <p:cNvSpPr>
                <a:spLocks noChangeAspect="1"/>
              </p:cNvSpPr>
              <p:nvPr/>
            </p:nvSpPr>
            <p:spPr bwMode="auto">
              <a:xfrm>
                <a:off x="7543800" y="224525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14" name="Rectangle 113"/>
              <p:cNvSpPr>
                <a:spLocks noChangeAspect="1"/>
              </p:cNvSpPr>
              <p:nvPr/>
            </p:nvSpPr>
            <p:spPr bwMode="auto">
              <a:xfrm>
                <a:off x="7219950" y="224525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15" name="Rectangle 114"/>
              <p:cNvSpPr>
                <a:spLocks noChangeAspect="1"/>
              </p:cNvSpPr>
              <p:nvPr/>
            </p:nvSpPr>
            <p:spPr bwMode="auto">
              <a:xfrm>
                <a:off x="6896100" y="224525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16" name="Rectangle 115"/>
              <p:cNvSpPr>
                <a:spLocks noChangeAspect="1"/>
              </p:cNvSpPr>
              <p:nvPr/>
            </p:nvSpPr>
            <p:spPr bwMode="auto">
              <a:xfrm>
                <a:off x="7867650" y="24251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17" name="Rectangle 116"/>
              <p:cNvSpPr>
                <a:spLocks noChangeAspect="1"/>
              </p:cNvSpPr>
              <p:nvPr/>
            </p:nvSpPr>
            <p:spPr bwMode="auto">
              <a:xfrm>
                <a:off x="7543800" y="24251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18" name="Rectangle 117"/>
              <p:cNvSpPr>
                <a:spLocks noChangeAspect="1"/>
              </p:cNvSpPr>
              <p:nvPr/>
            </p:nvSpPr>
            <p:spPr bwMode="auto">
              <a:xfrm>
                <a:off x="7219950" y="24251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19" name="Rectangle 118"/>
              <p:cNvSpPr>
                <a:spLocks noChangeAspect="1"/>
              </p:cNvSpPr>
              <p:nvPr/>
            </p:nvSpPr>
            <p:spPr bwMode="auto">
              <a:xfrm>
                <a:off x="6896100" y="24251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grpSp>
          <p:nvGrpSpPr>
            <p:cNvPr id="120" name="Group 218"/>
            <p:cNvGrpSpPr/>
            <p:nvPr/>
          </p:nvGrpSpPr>
          <p:grpSpPr>
            <a:xfrm>
              <a:off x="4351984" y="4181302"/>
              <a:ext cx="1299870" cy="724430"/>
              <a:chOff x="3536950" y="3034770"/>
              <a:chExt cx="1299870" cy="724430"/>
            </a:xfrm>
          </p:grpSpPr>
          <p:sp>
            <p:nvSpPr>
              <p:cNvPr id="121" name="Rectangle 120"/>
              <p:cNvSpPr>
                <a:spLocks noChangeAspect="1"/>
              </p:cNvSpPr>
              <p:nvPr/>
            </p:nvSpPr>
            <p:spPr bwMode="auto">
              <a:xfrm>
                <a:off x="4508500" y="30347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22" name="Rectangle 121"/>
              <p:cNvSpPr>
                <a:spLocks noChangeAspect="1"/>
              </p:cNvSpPr>
              <p:nvPr/>
            </p:nvSpPr>
            <p:spPr bwMode="auto">
              <a:xfrm>
                <a:off x="3536950" y="30347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23" name="Rectangle 122"/>
              <p:cNvSpPr>
                <a:spLocks noChangeAspect="1"/>
              </p:cNvSpPr>
              <p:nvPr/>
            </p:nvSpPr>
            <p:spPr bwMode="auto">
              <a:xfrm>
                <a:off x="4508500" y="3214687"/>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24" name="Rectangle 123"/>
              <p:cNvSpPr>
                <a:spLocks noChangeAspect="1"/>
              </p:cNvSpPr>
              <p:nvPr/>
            </p:nvSpPr>
            <p:spPr bwMode="auto">
              <a:xfrm>
                <a:off x="3536950" y="3214687"/>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25" name="Rectangle 124"/>
              <p:cNvSpPr>
                <a:spLocks noChangeAspect="1"/>
              </p:cNvSpPr>
              <p:nvPr/>
            </p:nvSpPr>
            <p:spPr bwMode="auto">
              <a:xfrm>
                <a:off x="4508500" y="339460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26" name="Rectangle 125"/>
              <p:cNvSpPr>
                <a:spLocks noChangeAspect="1"/>
              </p:cNvSpPr>
              <p:nvPr/>
            </p:nvSpPr>
            <p:spPr bwMode="auto">
              <a:xfrm>
                <a:off x="4184650" y="339460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27" name="Rectangle 126"/>
              <p:cNvSpPr>
                <a:spLocks noChangeAspect="1"/>
              </p:cNvSpPr>
              <p:nvPr/>
            </p:nvSpPr>
            <p:spPr bwMode="auto">
              <a:xfrm>
                <a:off x="3860800" y="339460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28" name="Rectangle 127"/>
              <p:cNvSpPr>
                <a:spLocks noChangeAspect="1"/>
              </p:cNvSpPr>
              <p:nvPr/>
            </p:nvSpPr>
            <p:spPr bwMode="auto">
              <a:xfrm>
                <a:off x="3536950" y="339460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29" name="Rectangle 128"/>
              <p:cNvSpPr>
                <a:spLocks noChangeAspect="1"/>
              </p:cNvSpPr>
              <p:nvPr/>
            </p:nvSpPr>
            <p:spPr bwMode="auto">
              <a:xfrm>
                <a:off x="4508500" y="35745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30" name="Rectangle 129"/>
              <p:cNvSpPr>
                <a:spLocks noChangeAspect="1"/>
              </p:cNvSpPr>
              <p:nvPr/>
            </p:nvSpPr>
            <p:spPr bwMode="auto">
              <a:xfrm>
                <a:off x="4184650" y="35745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31" name="Rectangle 130"/>
              <p:cNvSpPr>
                <a:spLocks noChangeAspect="1"/>
              </p:cNvSpPr>
              <p:nvPr/>
            </p:nvSpPr>
            <p:spPr bwMode="auto">
              <a:xfrm>
                <a:off x="3860800" y="35745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32" name="Rectangle 131"/>
              <p:cNvSpPr>
                <a:spLocks noChangeAspect="1"/>
              </p:cNvSpPr>
              <p:nvPr/>
            </p:nvSpPr>
            <p:spPr bwMode="auto">
              <a:xfrm>
                <a:off x="3536950" y="35745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33" name="Rectangle 132"/>
              <p:cNvSpPr>
                <a:spLocks noChangeAspect="1"/>
              </p:cNvSpPr>
              <p:nvPr/>
            </p:nvSpPr>
            <p:spPr bwMode="auto">
              <a:xfrm>
                <a:off x="3868326" y="303530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grpSp>
          <p:nvGrpSpPr>
            <p:cNvPr id="134" name="Group 234"/>
            <p:cNvGrpSpPr/>
            <p:nvPr/>
          </p:nvGrpSpPr>
          <p:grpSpPr>
            <a:xfrm>
              <a:off x="5932956" y="4181302"/>
              <a:ext cx="1299870" cy="724430"/>
              <a:chOff x="5213350" y="3041120"/>
              <a:chExt cx="1299870" cy="724430"/>
            </a:xfrm>
          </p:grpSpPr>
          <p:sp>
            <p:nvSpPr>
              <p:cNvPr id="135" name="Rectangle 134"/>
              <p:cNvSpPr>
                <a:spLocks noChangeAspect="1"/>
              </p:cNvSpPr>
              <p:nvPr/>
            </p:nvSpPr>
            <p:spPr bwMode="auto">
              <a:xfrm>
                <a:off x="5873750" y="30411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36" name="Rectangle 135"/>
              <p:cNvSpPr>
                <a:spLocks noChangeAspect="1"/>
              </p:cNvSpPr>
              <p:nvPr/>
            </p:nvSpPr>
            <p:spPr bwMode="auto">
              <a:xfrm>
                <a:off x="5549900" y="30411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nvGrpSpPr>
              <p:cNvPr id="137" name="Group 219"/>
              <p:cNvGrpSpPr/>
              <p:nvPr/>
            </p:nvGrpSpPr>
            <p:grpSpPr>
              <a:xfrm>
                <a:off x="5213350" y="3041120"/>
                <a:ext cx="1299870" cy="724430"/>
                <a:chOff x="3536950" y="3034770"/>
                <a:chExt cx="1299870" cy="724430"/>
              </a:xfrm>
            </p:grpSpPr>
            <p:sp>
              <p:nvSpPr>
                <p:cNvPr id="138" name="Rectangle 137"/>
                <p:cNvSpPr>
                  <a:spLocks noChangeAspect="1"/>
                </p:cNvSpPr>
                <p:nvPr/>
              </p:nvSpPr>
              <p:spPr bwMode="auto">
                <a:xfrm>
                  <a:off x="4508500" y="30347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39" name="Rectangle 138"/>
                <p:cNvSpPr>
                  <a:spLocks noChangeAspect="1"/>
                </p:cNvSpPr>
                <p:nvPr/>
              </p:nvSpPr>
              <p:spPr bwMode="auto">
                <a:xfrm>
                  <a:off x="3536950" y="303477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40" name="Rectangle 139"/>
                <p:cNvSpPr>
                  <a:spLocks noChangeAspect="1"/>
                </p:cNvSpPr>
                <p:nvPr/>
              </p:nvSpPr>
              <p:spPr bwMode="auto">
                <a:xfrm>
                  <a:off x="4508500" y="3214687"/>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41" name="Rectangle 140"/>
                <p:cNvSpPr>
                  <a:spLocks noChangeAspect="1"/>
                </p:cNvSpPr>
                <p:nvPr/>
              </p:nvSpPr>
              <p:spPr bwMode="auto">
                <a:xfrm>
                  <a:off x="3536950" y="3214687"/>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42" name="Rectangle 141"/>
                <p:cNvSpPr>
                  <a:spLocks noChangeAspect="1"/>
                </p:cNvSpPr>
                <p:nvPr/>
              </p:nvSpPr>
              <p:spPr bwMode="auto">
                <a:xfrm>
                  <a:off x="4508500" y="339460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43" name="Rectangle 142"/>
                <p:cNvSpPr>
                  <a:spLocks noChangeAspect="1"/>
                </p:cNvSpPr>
                <p:nvPr/>
              </p:nvSpPr>
              <p:spPr bwMode="auto">
                <a:xfrm>
                  <a:off x="3536950" y="3394604"/>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44" name="Rectangle 143"/>
                <p:cNvSpPr>
                  <a:spLocks noChangeAspect="1"/>
                </p:cNvSpPr>
                <p:nvPr/>
              </p:nvSpPr>
              <p:spPr bwMode="auto">
                <a:xfrm>
                  <a:off x="4508500" y="35745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45" name="Rectangle 144"/>
                <p:cNvSpPr>
                  <a:spLocks noChangeAspect="1"/>
                </p:cNvSpPr>
                <p:nvPr/>
              </p:nvSpPr>
              <p:spPr bwMode="auto">
                <a:xfrm>
                  <a:off x="4184650" y="35745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46" name="Rectangle 145"/>
                <p:cNvSpPr>
                  <a:spLocks noChangeAspect="1"/>
                </p:cNvSpPr>
                <p:nvPr/>
              </p:nvSpPr>
              <p:spPr bwMode="auto">
                <a:xfrm>
                  <a:off x="3860800" y="35745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47" name="Rectangle 146"/>
                <p:cNvSpPr>
                  <a:spLocks noChangeAspect="1"/>
                </p:cNvSpPr>
                <p:nvPr/>
              </p:nvSpPr>
              <p:spPr bwMode="auto">
                <a:xfrm>
                  <a:off x="3536950" y="35745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48" name="Rectangle 147"/>
                <p:cNvSpPr>
                  <a:spLocks noChangeAspect="1"/>
                </p:cNvSpPr>
                <p:nvPr/>
              </p:nvSpPr>
              <p:spPr bwMode="auto">
                <a:xfrm>
                  <a:off x="3861976" y="3213100"/>
                  <a:ext cx="650994" cy="366184"/>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grpSp>
        <p:sp>
          <p:nvSpPr>
            <p:cNvPr id="149" name="TextBox 235"/>
            <p:cNvSpPr txBox="1"/>
            <p:nvPr/>
          </p:nvSpPr>
          <p:spPr>
            <a:xfrm>
              <a:off x="0" y="1794232"/>
              <a:ext cx="1246239" cy="523220"/>
            </a:xfrm>
            <a:prstGeom prst="rect">
              <a:avLst/>
            </a:prstGeom>
            <a:noFill/>
          </p:spPr>
          <p:txBody>
            <a:bodyPr wrap="none" rtlCol="0">
              <a:spAutoFit/>
            </a:bodyPr>
            <a:lstStyle/>
            <a:p>
              <a:r>
                <a:rPr lang="en-US" sz="1400" b="0" dirty="0" smtClean="0">
                  <a:solidFill>
                    <a:schemeClr val="accent5">
                      <a:lumMod val="50000"/>
                    </a:schemeClr>
                  </a:solidFill>
                  <a:latin typeface="+mn-lt"/>
                </a:rPr>
                <a:t>Evolution auto</a:t>
              </a:r>
            </a:p>
            <a:p>
              <a:r>
                <a:rPr lang="en-US" sz="1400" b="0" dirty="0" smtClean="0">
                  <a:solidFill>
                    <a:schemeClr val="accent5">
                      <a:lumMod val="50000"/>
                    </a:schemeClr>
                  </a:solidFill>
                  <a:latin typeface="+mn-lt"/>
                </a:rPr>
                <a:t> de </a:t>
              </a:r>
              <a:r>
                <a:rPr lang="en-US" sz="1400" dirty="0" err="1">
                  <a:solidFill>
                    <a:schemeClr val="accent5">
                      <a:lumMod val="50000"/>
                    </a:schemeClr>
                  </a:solidFill>
                </a:rPr>
                <a:t>l’affichage</a:t>
              </a:r>
              <a:endParaRPr lang="en-US" sz="1400" dirty="0">
                <a:solidFill>
                  <a:schemeClr val="accent5">
                    <a:lumMod val="50000"/>
                  </a:schemeClr>
                </a:solidFill>
              </a:endParaRPr>
            </a:p>
          </p:txBody>
        </p:sp>
        <p:grpSp>
          <p:nvGrpSpPr>
            <p:cNvPr id="150" name="Group 239"/>
            <p:cNvGrpSpPr/>
            <p:nvPr/>
          </p:nvGrpSpPr>
          <p:grpSpPr>
            <a:xfrm>
              <a:off x="1441356" y="1633364"/>
              <a:ext cx="1306829" cy="976645"/>
              <a:chOff x="1136650" y="848782"/>
              <a:chExt cx="1306829" cy="976645"/>
            </a:xfrm>
          </p:grpSpPr>
          <p:sp>
            <p:nvSpPr>
              <p:cNvPr id="151" name="Rectangle 150"/>
              <p:cNvSpPr>
                <a:spLocks noChangeAspect="1"/>
              </p:cNvSpPr>
              <p:nvPr/>
            </p:nvSpPr>
            <p:spPr bwMode="auto">
              <a:xfrm>
                <a:off x="1142999" y="848782"/>
                <a:ext cx="1300480" cy="73152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52" name="TextBox 236"/>
              <p:cNvSpPr txBox="1"/>
              <p:nvPr/>
            </p:nvSpPr>
            <p:spPr>
              <a:xfrm>
                <a:off x="1136650" y="1517650"/>
                <a:ext cx="1154419" cy="307777"/>
              </a:xfrm>
              <a:prstGeom prst="rect">
                <a:avLst/>
              </a:prstGeom>
              <a:noFill/>
              <a:ln>
                <a:noFill/>
              </a:ln>
            </p:spPr>
            <p:txBody>
              <a:bodyPr wrap="none" rtlCol="0">
                <a:spAutoFit/>
              </a:bodyPr>
              <a:lstStyle/>
              <a:p>
                <a:r>
                  <a:rPr lang="en-US" sz="1400" b="0" dirty="0" smtClean="0">
                    <a:solidFill>
                      <a:schemeClr val="accent5">
                        <a:lumMod val="50000"/>
                      </a:schemeClr>
                    </a:solidFill>
                    <a:latin typeface="+mn-lt"/>
                  </a:rPr>
                  <a:t>1 participant </a:t>
                </a:r>
              </a:p>
            </p:txBody>
          </p:sp>
        </p:grpSp>
        <p:sp>
          <p:nvSpPr>
            <p:cNvPr id="153" name="TextBox 237"/>
            <p:cNvSpPr txBox="1"/>
            <p:nvPr/>
          </p:nvSpPr>
          <p:spPr>
            <a:xfrm>
              <a:off x="3078480" y="2314932"/>
              <a:ext cx="1274644" cy="307777"/>
            </a:xfrm>
            <a:prstGeom prst="rect">
              <a:avLst/>
            </a:prstGeom>
            <a:noFill/>
          </p:spPr>
          <p:txBody>
            <a:bodyPr wrap="none" rtlCol="0">
              <a:spAutoFit/>
            </a:bodyPr>
            <a:lstStyle/>
            <a:p>
              <a:r>
                <a:rPr lang="en-US" sz="1400" b="0" dirty="0" smtClean="0">
                  <a:solidFill>
                    <a:schemeClr val="accent5">
                      <a:lumMod val="50000"/>
                    </a:schemeClr>
                  </a:solidFill>
                  <a:latin typeface="+mn-lt"/>
                </a:rPr>
                <a:t>1&gt; </a:t>
              </a:r>
              <a:r>
                <a:rPr lang="en-US" sz="1400" dirty="0">
                  <a:solidFill>
                    <a:schemeClr val="accent5">
                      <a:lumMod val="50000"/>
                    </a:schemeClr>
                  </a:solidFill>
                </a:rPr>
                <a:t>participants</a:t>
              </a:r>
            </a:p>
          </p:txBody>
        </p:sp>
        <p:sp>
          <p:nvSpPr>
            <p:cNvPr id="154" name="TextBox 238"/>
            <p:cNvSpPr txBox="1"/>
            <p:nvPr/>
          </p:nvSpPr>
          <p:spPr>
            <a:xfrm>
              <a:off x="0" y="2810232"/>
              <a:ext cx="1013419" cy="738664"/>
            </a:xfrm>
            <a:prstGeom prst="rect">
              <a:avLst/>
            </a:prstGeom>
            <a:noFill/>
          </p:spPr>
          <p:txBody>
            <a:bodyPr wrap="none" rtlCol="0">
              <a:spAutoFit/>
            </a:bodyPr>
            <a:lstStyle/>
            <a:p>
              <a:r>
                <a:rPr lang="en-US" sz="1400" b="0" dirty="0" err="1" smtClean="0">
                  <a:solidFill>
                    <a:schemeClr val="accent5">
                      <a:lumMod val="50000"/>
                    </a:schemeClr>
                  </a:solidFill>
                  <a:latin typeface="+mn-lt"/>
                </a:rPr>
                <a:t>Autres</a:t>
              </a:r>
              <a:r>
                <a:rPr lang="en-US" sz="1400" b="0" dirty="0" smtClean="0">
                  <a:solidFill>
                    <a:schemeClr val="accent5">
                      <a:lumMod val="50000"/>
                    </a:schemeClr>
                  </a:solidFill>
                  <a:latin typeface="+mn-lt"/>
                </a:rPr>
                <a:t> </a:t>
              </a:r>
            </a:p>
            <a:p>
              <a:r>
                <a:rPr lang="en-US" sz="1400" b="0" dirty="0" err="1">
                  <a:solidFill>
                    <a:schemeClr val="accent5">
                      <a:lumMod val="50000"/>
                    </a:schemeClr>
                  </a:solidFill>
                  <a:latin typeface="+mn-lt"/>
                </a:rPr>
                <a:t>a</a:t>
              </a:r>
              <a:r>
                <a:rPr lang="en-US" sz="1400" b="0" dirty="0" err="1" smtClean="0">
                  <a:solidFill>
                    <a:schemeClr val="accent5">
                      <a:lumMod val="50000"/>
                    </a:schemeClr>
                  </a:solidFill>
                  <a:latin typeface="+mn-lt"/>
                </a:rPr>
                <a:t>ffichages</a:t>
              </a:r>
              <a:endParaRPr lang="en-US" sz="1400" b="0" dirty="0" smtClean="0">
                <a:solidFill>
                  <a:schemeClr val="accent5">
                    <a:lumMod val="50000"/>
                  </a:schemeClr>
                </a:solidFill>
                <a:latin typeface="+mn-lt"/>
              </a:endParaRPr>
            </a:p>
            <a:p>
              <a:r>
                <a:rPr lang="en-US" sz="1400" b="0" dirty="0" err="1" smtClean="0">
                  <a:solidFill>
                    <a:schemeClr val="accent5">
                      <a:lumMod val="50000"/>
                    </a:schemeClr>
                  </a:solidFill>
                  <a:latin typeface="+mn-lt"/>
                </a:rPr>
                <a:t>disponibles</a:t>
              </a:r>
              <a:endParaRPr lang="en-US" sz="1400" b="0" dirty="0" smtClean="0">
                <a:solidFill>
                  <a:schemeClr val="accent5">
                    <a:lumMod val="50000"/>
                  </a:schemeClr>
                </a:solidFill>
                <a:latin typeface="+mn-lt"/>
              </a:endParaRPr>
            </a:p>
          </p:txBody>
        </p:sp>
        <p:grpSp>
          <p:nvGrpSpPr>
            <p:cNvPr id="155" name="Group 75"/>
            <p:cNvGrpSpPr/>
            <p:nvPr/>
          </p:nvGrpSpPr>
          <p:grpSpPr>
            <a:xfrm>
              <a:off x="2747492" y="2816052"/>
              <a:ext cx="1299870" cy="733640"/>
              <a:chOff x="2971800" y="3939960"/>
              <a:chExt cx="1299870" cy="733640"/>
            </a:xfrm>
          </p:grpSpPr>
          <p:sp>
            <p:nvSpPr>
              <p:cNvPr id="156" name="Rectangle 155"/>
              <p:cNvSpPr>
                <a:spLocks noChangeAspect="1"/>
              </p:cNvSpPr>
              <p:nvPr/>
            </p:nvSpPr>
            <p:spPr bwMode="auto">
              <a:xfrm>
                <a:off x="3134055" y="3939960"/>
                <a:ext cx="975361" cy="548641"/>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nvGrpSpPr>
              <p:cNvPr id="157" name="Group 74"/>
              <p:cNvGrpSpPr/>
              <p:nvPr/>
            </p:nvGrpSpPr>
            <p:grpSpPr>
              <a:xfrm>
                <a:off x="2971800" y="4488920"/>
                <a:ext cx="1299870" cy="184680"/>
                <a:chOff x="2971800" y="4488920"/>
                <a:chExt cx="1299870" cy="184680"/>
              </a:xfrm>
            </p:grpSpPr>
            <p:sp>
              <p:nvSpPr>
                <p:cNvPr id="158" name="Rectangle 157"/>
                <p:cNvSpPr>
                  <a:spLocks noChangeAspect="1"/>
                </p:cNvSpPr>
                <p:nvPr/>
              </p:nvSpPr>
              <p:spPr bwMode="auto">
                <a:xfrm>
                  <a:off x="3943350" y="44889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59" name="Rectangle 158"/>
                <p:cNvSpPr>
                  <a:spLocks noChangeAspect="1"/>
                </p:cNvSpPr>
                <p:nvPr/>
              </p:nvSpPr>
              <p:spPr bwMode="auto">
                <a:xfrm>
                  <a:off x="3619500" y="44889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60" name="Rectangle 159"/>
                <p:cNvSpPr>
                  <a:spLocks noChangeAspect="1"/>
                </p:cNvSpPr>
                <p:nvPr/>
              </p:nvSpPr>
              <p:spPr bwMode="auto">
                <a:xfrm>
                  <a:off x="3295650" y="44889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sp>
              <p:nvSpPr>
                <p:cNvPr id="161" name="Rectangle 160"/>
                <p:cNvSpPr>
                  <a:spLocks noChangeAspect="1"/>
                </p:cNvSpPr>
                <p:nvPr/>
              </p:nvSpPr>
              <p:spPr bwMode="auto">
                <a:xfrm>
                  <a:off x="2971800" y="4488920"/>
                  <a:ext cx="328320" cy="184680"/>
                </a:xfrm>
                <a:prstGeom prst="rect">
                  <a:avLst/>
                </a:prstGeom>
                <a:ln>
                  <a:solidFill>
                    <a:schemeClr val="accent5">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mn-lt"/>
                  </a:endParaRPr>
                </a:p>
              </p:txBody>
            </p:sp>
          </p:grpSp>
        </p:grpSp>
        <p:sp>
          <p:nvSpPr>
            <p:cNvPr id="162" name="TextBox 240"/>
            <p:cNvSpPr txBox="1"/>
            <p:nvPr/>
          </p:nvSpPr>
          <p:spPr>
            <a:xfrm>
              <a:off x="2749550" y="3496032"/>
              <a:ext cx="1039900" cy="307777"/>
            </a:xfrm>
            <a:prstGeom prst="rect">
              <a:avLst/>
            </a:prstGeom>
            <a:noFill/>
          </p:spPr>
          <p:txBody>
            <a:bodyPr wrap="none" rtlCol="0">
              <a:spAutoFit/>
            </a:bodyPr>
            <a:lstStyle/>
            <a:p>
              <a:r>
                <a:rPr lang="en-US" sz="1400" b="0" dirty="0" smtClean="0">
                  <a:solidFill>
                    <a:srgbClr val="EC6C00"/>
                  </a:solidFill>
                  <a:latin typeface="+mn-lt"/>
                </a:rPr>
                <a:t>5 </a:t>
              </a:r>
              <a:r>
                <a:rPr lang="en-US" sz="1400" dirty="0">
                  <a:solidFill>
                    <a:schemeClr val="accent5">
                      <a:lumMod val="50000"/>
                    </a:schemeClr>
                  </a:solidFill>
                </a:rPr>
                <a:t>on-screen</a:t>
              </a:r>
            </a:p>
          </p:txBody>
        </p:sp>
        <p:sp>
          <p:nvSpPr>
            <p:cNvPr id="163" name="TextBox 242"/>
            <p:cNvSpPr txBox="1"/>
            <p:nvPr/>
          </p:nvSpPr>
          <p:spPr>
            <a:xfrm>
              <a:off x="7543800" y="3496032"/>
              <a:ext cx="1039900" cy="307777"/>
            </a:xfrm>
            <a:prstGeom prst="rect">
              <a:avLst/>
            </a:prstGeom>
            <a:noFill/>
          </p:spPr>
          <p:txBody>
            <a:bodyPr wrap="none" rtlCol="0">
              <a:spAutoFit/>
            </a:bodyPr>
            <a:lstStyle/>
            <a:p>
              <a:r>
                <a:rPr lang="en-US" sz="1400" b="0" dirty="0" smtClean="0">
                  <a:solidFill>
                    <a:srgbClr val="EC6C00"/>
                  </a:solidFill>
                  <a:latin typeface="+mn-lt"/>
                </a:rPr>
                <a:t>8 </a:t>
              </a:r>
              <a:r>
                <a:rPr lang="en-US" sz="1400" dirty="0">
                  <a:solidFill>
                    <a:schemeClr val="accent5">
                      <a:lumMod val="50000"/>
                    </a:schemeClr>
                  </a:solidFill>
                </a:rPr>
                <a:t>on-screen</a:t>
              </a:r>
            </a:p>
          </p:txBody>
        </p:sp>
        <p:sp>
          <p:nvSpPr>
            <p:cNvPr id="164" name="TextBox 243"/>
            <p:cNvSpPr txBox="1"/>
            <p:nvPr/>
          </p:nvSpPr>
          <p:spPr>
            <a:xfrm>
              <a:off x="1143000" y="3496032"/>
              <a:ext cx="1039900" cy="307777"/>
            </a:xfrm>
            <a:prstGeom prst="rect">
              <a:avLst/>
            </a:prstGeom>
            <a:noFill/>
          </p:spPr>
          <p:txBody>
            <a:bodyPr wrap="none" rtlCol="0">
              <a:spAutoFit/>
            </a:bodyPr>
            <a:lstStyle/>
            <a:p>
              <a:r>
                <a:rPr lang="en-US" sz="1400" b="0" dirty="0" smtClean="0">
                  <a:solidFill>
                    <a:srgbClr val="EC6C00"/>
                  </a:solidFill>
                  <a:latin typeface="+mn-lt"/>
                </a:rPr>
                <a:t>4 </a:t>
              </a:r>
              <a:r>
                <a:rPr lang="en-US" sz="1400" dirty="0">
                  <a:solidFill>
                    <a:schemeClr val="accent5">
                      <a:lumMod val="50000"/>
                    </a:schemeClr>
                  </a:solidFill>
                </a:rPr>
                <a:t>on-screen</a:t>
              </a:r>
            </a:p>
          </p:txBody>
        </p:sp>
        <p:sp>
          <p:nvSpPr>
            <p:cNvPr id="165" name="TextBox 244"/>
            <p:cNvSpPr txBox="1"/>
            <p:nvPr/>
          </p:nvSpPr>
          <p:spPr>
            <a:xfrm>
              <a:off x="5943600" y="3496032"/>
              <a:ext cx="1039900" cy="307777"/>
            </a:xfrm>
            <a:prstGeom prst="rect">
              <a:avLst/>
            </a:prstGeom>
            <a:noFill/>
          </p:spPr>
          <p:txBody>
            <a:bodyPr wrap="none" rtlCol="0">
              <a:spAutoFit/>
            </a:bodyPr>
            <a:lstStyle/>
            <a:p>
              <a:r>
                <a:rPr lang="en-US" sz="1400" b="0" dirty="0" smtClean="0">
                  <a:solidFill>
                    <a:srgbClr val="EC6C00"/>
                  </a:solidFill>
                  <a:latin typeface="+mn-lt"/>
                </a:rPr>
                <a:t>7 </a:t>
              </a:r>
              <a:r>
                <a:rPr lang="en-US" sz="1400" dirty="0">
                  <a:solidFill>
                    <a:schemeClr val="accent5">
                      <a:lumMod val="50000"/>
                    </a:schemeClr>
                  </a:solidFill>
                </a:rPr>
                <a:t>on-screen</a:t>
              </a:r>
            </a:p>
          </p:txBody>
        </p:sp>
        <p:sp>
          <p:nvSpPr>
            <p:cNvPr id="166" name="TextBox 245"/>
            <p:cNvSpPr txBox="1"/>
            <p:nvPr/>
          </p:nvSpPr>
          <p:spPr>
            <a:xfrm>
              <a:off x="4362450" y="3496032"/>
              <a:ext cx="1039900" cy="307777"/>
            </a:xfrm>
            <a:prstGeom prst="rect">
              <a:avLst/>
            </a:prstGeom>
            <a:noFill/>
          </p:spPr>
          <p:txBody>
            <a:bodyPr wrap="none" rtlCol="0">
              <a:spAutoFit/>
            </a:bodyPr>
            <a:lstStyle/>
            <a:p>
              <a:r>
                <a:rPr lang="en-US" sz="1400" b="0" dirty="0" smtClean="0">
                  <a:solidFill>
                    <a:srgbClr val="EC6C00"/>
                  </a:solidFill>
                  <a:latin typeface="+mn-lt"/>
                </a:rPr>
                <a:t>7 </a:t>
              </a:r>
              <a:r>
                <a:rPr lang="en-US" sz="1400" dirty="0">
                  <a:solidFill>
                    <a:schemeClr val="accent5">
                      <a:lumMod val="50000"/>
                    </a:schemeClr>
                  </a:solidFill>
                </a:rPr>
                <a:t>on-screen</a:t>
              </a:r>
            </a:p>
          </p:txBody>
        </p:sp>
        <p:sp>
          <p:nvSpPr>
            <p:cNvPr id="167" name="TextBox 246"/>
            <p:cNvSpPr txBox="1"/>
            <p:nvPr/>
          </p:nvSpPr>
          <p:spPr>
            <a:xfrm>
              <a:off x="1143000" y="4848582"/>
              <a:ext cx="1131272" cy="307777"/>
            </a:xfrm>
            <a:prstGeom prst="rect">
              <a:avLst/>
            </a:prstGeom>
            <a:noFill/>
          </p:spPr>
          <p:txBody>
            <a:bodyPr wrap="none" rtlCol="0">
              <a:spAutoFit/>
            </a:bodyPr>
            <a:lstStyle/>
            <a:p>
              <a:r>
                <a:rPr lang="en-US" sz="1400" b="0" dirty="0" smtClean="0">
                  <a:solidFill>
                    <a:srgbClr val="EC6C00"/>
                  </a:solidFill>
                  <a:latin typeface="+mn-lt"/>
                </a:rPr>
                <a:t>10 </a:t>
              </a:r>
              <a:r>
                <a:rPr lang="en-US" sz="1400" dirty="0">
                  <a:solidFill>
                    <a:schemeClr val="accent5">
                      <a:lumMod val="50000"/>
                    </a:schemeClr>
                  </a:solidFill>
                </a:rPr>
                <a:t>on-screen</a:t>
              </a:r>
            </a:p>
          </p:txBody>
        </p:sp>
        <p:sp>
          <p:nvSpPr>
            <p:cNvPr id="168" name="TextBox 247"/>
            <p:cNvSpPr txBox="1"/>
            <p:nvPr/>
          </p:nvSpPr>
          <p:spPr>
            <a:xfrm>
              <a:off x="2743200" y="4848582"/>
              <a:ext cx="1131272" cy="307777"/>
            </a:xfrm>
            <a:prstGeom prst="rect">
              <a:avLst/>
            </a:prstGeom>
            <a:noFill/>
          </p:spPr>
          <p:txBody>
            <a:bodyPr wrap="none" rtlCol="0">
              <a:spAutoFit/>
            </a:bodyPr>
            <a:lstStyle/>
            <a:p>
              <a:r>
                <a:rPr lang="en-US" sz="1400" b="0" dirty="0" smtClean="0">
                  <a:solidFill>
                    <a:srgbClr val="EC6C00"/>
                  </a:solidFill>
                  <a:latin typeface="+mn-lt"/>
                </a:rPr>
                <a:t>10 </a:t>
              </a:r>
              <a:r>
                <a:rPr lang="en-US" sz="1400" dirty="0">
                  <a:solidFill>
                    <a:schemeClr val="accent5">
                      <a:lumMod val="50000"/>
                    </a:schemeClr>
                  </a:solidFill>
                </a:rPr>
                <a:t>on-screen</a:t>
              </a:r>
            </a:p>
          </p:txBody>
        </p:sp>
        <p:sp>
          <p:nvSpPr>
            <p:cNvPr id="169" name="TextBox 248"/>
            <p:cNvSpPr txBox="1"/>
            <p:nvPr/>
          </p:nvSpPr>
          <p:spPr>
            <a:xfrm>
              <a:off x="4349750" y="4848582"/>
              <a:ext cx="1131272" cy="307777"/>
            </a:xfrm>
            <a:prstGeom prst="rect">
              <a:avLst/>
            </a:prstGeom>
            <a:noFill/>
          </p:spPr>
          <p:txBody>
            <a:bodyPr wrap="none" rtlCol="0">
              <a:spAutoFit/>
            </a:bodyPr>
            <a:lstStyle/>
            <a:p>
              <a:r>
                <a:rPr lang="en-US" sz="1400" b="0" dirty="0" smtClean="0">
                  <a:solidFill>
                    <a:srgbClr val="EC6C00"/>
                  </a:solidFill>
                  <a:latin typeface="+mn-lt"/>
                </a:rPr>
                <a:t>13 </a:t>
              </a:r>
              <a:r>
                <a:rPr lang="en-US" sz="1400" dirty="0">
                  <a:solidFill>
                    <a:schemeClr val="accent5">
                      <a:lumMod val="50000"/>
                    </a:schemeClr>
                  </a:solidFill>
                </a:rPr>
                <a:t>on-screen</a:t>
              </a:r>
            </a:p>
          </p:txBody>
        </p:sp>
        <p:sp>
          <p:nvSpPr>
            <p:cNvPr id="170" name="TextBox 249"/>
            <p:cNvSpPr txBox="1"/>
            <p:nvPr/>
          </p:nvSpPr>
          <p:spPr>
            <a:xfrm>
              <a:off x="5930900" y="4848582"/>
              <a:ext cx="1131272" cy="307777"/>
            </a:xfrm>
            <a:prstGeom prst="rect">
              <a:avLst/>
            </a:prstGeom>
            <a:noFill/>
          </p:spPr>
          <p:txBody>
            <a:bodyPr wrap="none" rtlCol="0">
              <a:spAutoFit/>
            </a:bodyPr>
            <a:lstStyle/>
            <a:p>
              <a:r>
                <a:rPr lang="en-US" sz="1400" b="0" dirty="0" smtClean="0">
                  <a:solidFill>
                    <a:srgbClr val="EC6C00"/>
                  </a:solidFill>
                  <a:latin typeface="+mn-lt"/>
                </a:rPr>
                <a:t>13 </a:t>
              </a:r>
              <a:r>
                <a:rPr lang="en-US" sz="1400" dirty="0">
                  <a:solidFill>
                    <a:schemeClr val="accent5">
                      <a:lumMod val="50000"/>
                    </a:schemeClr>
                  </a:solidFill>
                </a:rPr>
                <a:t>on-screen</a:t>
              </a:r>
            </a:p>
          </p:txBody>
        </p:sp>
        <p:sp>
          <p:nvSpPr>
            <p:cNvPr id="171" name="TextBox 250"/>
            <p:cNvSpPr txBox="1"/>
            <p:nvPr/>
          </p:nvSpPr>
          <p:spPr>
            <a:xfrm>
              <a:off x="7543800" y="4848582"/>
              <a:ext cx="1131272" cy="307777"/>
            </a:xfrm>
            <a:prstGeom prst="rect">
              <a:avLst/>
            </a:prstGeom>
            <a:noFill/>
          </p:spPr>
          <p:txBody>
            <a:bodyPr wrap="none" rtlCol="0">
              <a:spAutoFit/>
            </a:bodyPr>
            <a:lstStyle/>
            <a:p>
              <a:r>
                <a:rPr lang="en-US" sz="1400" b="0" dirty="0" smtClean="0">
                  <a:solidFill>
                    <a:srgbClr val="EC6C00"/>
                  </a:solidFill>
                  <a:latin typeface="+mn-lt"/>
                </a:rPr>
                <a:t>16 </a:t>
              </a:r>
              <a:r>
                <a:rPr lang="en-US" sz="1400" dirty="0">
                  <a:solidFill>
                    <a:schemeClr val="accent5">
                      <a:lumMod val="50000"/>
                    </a:schemeClr>
                  </a:solidFill>
                </a:rPr>
                <a:t>on-screen</a:t>
              </a:r>
            </a:p>
          </p:txBody>
        </p:sp>
      </p:grpSp>
      <p:sp>
        <p:nvSpPr>
          <p:cNvPr id="172" name="ZoneTexte 171"/>
          <p:cNvSpPr txBox="1"/>
          <p:nvPr/>
        </p:nvSpPr>
        <p:spPr>
          <a:xfrm>
            <a:off x="4996971" y="1455677"/>
            <a:ext cx="4056101" cy="1477328"/>
          </a:xfrm>
          <a:prstGeom prst="rect">
            <a:avLst/>
          </a:prstGeom>
          <a:noFill/>
        </p:spPr>
        <p:txBody>
          <a:bodyPr wrap="square" rtlCol="0">
            <a:spAutoFit/>
          </a:bodyPr>
          <a:lstStyle/>
          <a:p>
            <a:r>
              <a:rPr lang="fr-FR" dirty="0" smtClean="0"/>
              <a:t>Chaque salle virtuelle peut recevoir jusqu’à 25 participants en simultané </a:t>
            </a:r>
            <a:br>
              <a:rPr lang="fr-FR" dirty="0" smtClean="0"/>
            </a:br>
            <a:r>
              <a:rPr lang="fr-FR" dirty="0" smtClean="0"/>
              <a:t>( 16 en présence continue sur l’écran )</a:t>
            </a:r>
          </a:p>
          <a:p>
            <a:endParaRPr lang="fr-FR" dirty="0"/>
          </a:p>
          <a:p>
            <a:endParaRPr lang="fr-FR" dirty="0" smtClean="0"/>
          </a:p>
        </p:txBody>
      </p:sp>
    </p:spTree>
    <p:custDataLst>
      <p:tags r:id="rId1"/>
    </p:custDataLst>
    <p:extLst>
      <p:ext uri="{BB962C8B-B14F-4D97-AF65-F5344CB8AC3E}">
        <p14:creationId xmlns:p14="http://schemas.microsoft.com/office/powerpoint/2010/main" val="2167689329"/>
      </p:ext>
    </p:extLst>
  </p:cSld>
  <p:clrMapOvr>
    <a:masterClrMapping/>
  </p:clrMapOvr>
  <mc:AlternateContent xmlns:mc="http://schemas.openxmlformats.org/markup-compatibility/2006" xmlns:p14="http://schemas.microsoft.com/office/powerpoint/2010/main">
    <mc:Choice Requires="p14">
      <p:transition spd="med" p14:dur="700" advTm="7477">
        <p:fade/>
      </p:transition>
    </mc:Choice>
    <mc:Fallback xmlns="">
      <p:transition spd="med" advTm="7477">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2"/>
                                        </p:tgtEl>
                                        <p:attrNameLst>
                                          <p:attrName>style.visibility</p:attrName>
                                        </p:attrNameLst>
                                      </p:cBhvr>
                                      <p:to>
                                        <p:strVal val="visible"/>
                                      </p:to>
                                    </p:set>
                                    <p:animEffect transition="in" filter="fade">
                                      <p:cBhvr>
                                        <p:cTn id="17"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W:\_MARQUES-FOURNISSEURS\WISIO\Logo\Logos Gamme WIsio\WISIO-ACCES-POINT.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660231" y="3239199"/>
            <a:ext cx="2486075" cy="248607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23"/>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8" name="Triangle isocèle 27"/>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1" name="Zone de texte 2"/>
          <p:cNvSpPr txBox="1">
            <a:spLocks noChangeArrowheads="1"/>
          </p:cNvSpPr>
          <p:nvPr/>
        </p:nvSpPr>
        <p:spPr bwMode="auto">
          <a:xfrm>
            <a:off x="2339752" y="337220"/>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smtClean="0">
                <a:solidFill>
                  <a:srgbClr val="215477"/>
                </a:solidFill>
                <a:effectLst>
                  <a:glow rad="279400">
                    <a:schemeClr val="bg1">
                      <a:alpha val="41000"/>
                    </a:schemeClr>
                  </a:glow>
                </a:effectLst>
                <a:latin typeface="Calibri"/>
                <a:ea typeface="Calibri"/>
                <a:cs typeface="Times New Roman"/>
              </a:rPr>
              <a:t>La </a:t>
            </a:r>
            <a:r>
              <a:rPr lang="fr-FR" dirty="0" err="1" smtClean="0">
                <a:solidFill>
                  <a:srgbClr val="215477"/>
                </a:solidFill>
                <a:effectLst>
                  <a:glow rad="279400">
                    <a:schemeClr val="bg1">
                      <a:alpha val="41000"/>
                    </a:schemeClr>
                  </a:glow>
                </a:effectLst>
                <a:latin typeface="Calibri"/>
                <a:ea typeface="Calibri"/>
                <a:cs typeface="Times New Roman"/>
              </a:rPr>
              <a:t>visio</a:t>
            </a:r>
            <a:r>
              <a:rPr lang="fr-FR" dirty="0" smtClean="0">
                <a:solidFill>
                  <a:srgbClr val="215477"/>
                </a:solidFill>
                <a:effectLst>
                  <a:glow rad="279400">
                    <a:schemeClr val="bg1">
                      <a:alpha val="41000"/>
                    </a:schemeClr>
                  </a:glow>
                </a:effectLst>
                <a:latin typeface="Calibri"/>
                <a:ea typeface="Calibri"/>
                <a:cs typeface="Times New Roman"/>
              </a:rPr>
              <a:t> HD en toute flexibilité</a:t>
            </a:r>
            <a:endParaRPr lang="fr-FR" sz="1100" dirty="0">
              <a:effectLst/>
              <a:latin typeface="Calibri"/>
              <a:ea typeface="Calibri"/>
              <a:cs typeface="Times New Roman"/>
            </a:endParaRPr>
          </a:p>
        </p:txBody>
      </p:sp>
      <p:sp>
        <p:nvSpPr>
          <p:cNvPr id="1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Zone de texte 2"/>
          <p:cNvSpPr txBox="1">
            <a:spLocks noChangeArrowheads="1"/>
          </p:cNvSpPr>
          <p:nvPr/>
        </p:nvSpPr>
        <p:spPr bwMode="auto">
          <a:xfrm>
            <a:off x="4860032" y="841276"/>
            <a:ext cx="3856272" cy="365760"/>
          </a:xfrm>
          <a:prstGeom prst="rect">
            <a:avLst/>
          </a:prstGeom>
          <a:noFill/>
          <a:ln w="9525">
            <a:noFill/>
            <a:miter lim="800000"/>
            <a:headEnd/>
            <a:tailEnd/>
          </a:ln>
        </p:spPr>
        <p:txBody>
          <a:bodyPr rot="0" vert="horz" wrap="square" lIns="91440" tIns="45720" rIns="91440" bIns="45720" anchor="t" anchorCtr="0">
            <a:noAutofit/>
          </a:bodyPr>
          <a:lstStyle/>
          <a:p>
            <a:r>
              <a:rPr lang="fr-FR" sz="1600" b="1" dirty="0" smtClean="0">
                <a:solidFill>
                  <a:schemeClr val="bg1">
                    <a:lumMod val="95000"/>
                  </a:schemeClr>
                </a:solidFill>
              </a:rPr>
              <a:t>ACCESS POINT : vos réunions</a:t>
            </a:r>
            <a:endParaRPr lang="fr-FR" sz="1600" b="1" dirty="0">
              <a:solidFill>
                <a:schemeClr val="bg1">
                  <a:lumMod val="95000"/>
                </a:schemeClr>
              </a:solidFill>
            </a:endParaRPr>
          </a:p>
        </p:txBody>
      </p:sp>
      <p:grpSp>
        <p:nvGrpSpPr>
          <p:cNvPr id="21" name="Groupe 20"/>
          <p:cNvGrpSpPr/>
          <p:nvPr/>
        </p:nvGrpSpPr>
        <p:grpSpPr>
          <a:xfrm>
            <a:off x="107504" y="142735"/>
            <a:ext cx="2104368" cy="892663"/>
            <a:chOff x="218376" y="1735191"/>
            <a:chExt cx="4065592" cy="1724607"/>
          </a:xfrm>
        </p:grpSpPr>
        <p:pic>
          <p:nvPicPr>
            <p:cNvPr id="22" name="Image 21"/>
            <p:cNvPicPr>
              <a:picLocks noChangeAspect="1"/>
            </p:cNvPicPr>
            <p:nvPr/>
          </p:nvPicPr>
          <p:blipFill rotWithShape="1">
            <a:blip r:embed="rId3"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25"/>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ACCESS POINT</a:t>
              </a:r>
              <a:endParaRPr lang="fr-FR" sz="1600" b="1" dirty="0">
                <a:solidFill>
                  <a:srgbClr val="EE7816"/>
                </a:solidFill>
              </a:endParaRPr>
            </a:p>
          </p:txBody>
        </p:sp>
      </p:grpSp>
      <p:sp>
        <p:nvSpPr>
          <p:cNvPr id="33"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pic>
        <p:nvPicPr>
          <p:cNvPr id="173" name="Picture 5"/>
          <p:cNvPicPr>
            <a:picLocks noChangeAspect="1"/>
          </p:cNvPicPr>
          <p:nvPr/>
        </p:nvPicPr>
        <p:blipFill rotWithShape="1">
          <a:blip r:embed="rId4"/>
          <a:srcRect l="2755" t="12139" r="3788" b="7120"/>
          <a:stretch/>
        </p:blipFill>
        <p:spPr>
          <a:xfrm>
            <a:off x="3060000" y="2772000"/>
            <a:ext cx="5436000" cy="2304000"/>
          </a:xfrm>
          <a:prstGeom prst="rect">
            <a:avLst/>
          </a:prstGeom>
        </p:spPr>
      </p:pic>
      <p:sp>
        <p:nvSpPr>
          <p:cNvPr id="174" name="Content Placeholder 2"/>
          <p:cNvSpPr txBox="1">
            <a:spLocks/>
          </p:cNvSpPr>
          <p:nvPr/>
        </p:nvSpPr>
        <p:spPr>
          <a:xfrm>
            <a:off x="3059999" y="1476875"/>
            <a:ext cx="5358713" cy="10767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accent5">
                    <a:lumMod val="50000"/>
                  </a:schemeClr>
                </a:solidFill>
              </a:rPr>
              <a:t>         Plus </a:t>
            </a:r>
            <a:r>
              <a:rPr lang="en-US" sz="1600" dirty="0" err="1" smtClean="0">
                <a:solidFill>
                  <a:schemeClr val="accent5">
                    <a:lumMod val="50000"/>
                  </a:schemeClr>
                </a:solidFill>
              </a:rPr>
              <a:t>besoin</a:t>
            </a:r>
            <a:r>
              <a:rPr lang="en-US" sz="1600" dirty="0" smtClean="0">
                <a:solidFill>
                  <a:schemeClr val="accent5">
                    <a:lumMod val="50000"/>
                  </a:schemeClr>
                </a:solidFill>
              </a:rPr>
              <a:t> de </a:t>
            </a:r>
            <a:r>
              <a:rPr lang="en-US" sz="1600" dirty="0" err="1" smtClean="0">
                <a:solidFill>
                  <a:schemeClr val="accent5">
                    <a:lumMod val="50000"/>
                  </a:schemeClr>
                </a:solidFill>
              </a:rPr>
              <a:t>réservation</a:t>
            </a:r>
            <a:r>
              <a:rPr lang="en-US" sz="1600" dirty="0" smtClean="0">
                <a:solidFill>
                  <a:schemeClr val="accent5">
                    <a:lumMod val="50000"/>
                  </a:schemeClr>
                </a:solidFill>
              </a:rPr>
              <a:t> !</a:t>
            </a:r>
            <a:br>
              <a:rPr lang="en-US" sz="1600" dirty="0" smtClean="0">
                <a:solidFill>
                  <a:schemeClr val="accent5">
                    <a:lumMod val="50000"/>
                  </a:schemeClr>
                </a:solidFill>
              </a:rPr>
            </a:br>
            <a:r>
              <a:rPr lang="en-US" sz="1600" dirty="0" err="1" smtClean="0">
                <a:solidFill>
                  <a:schemeClr val="tx1">
                    <a:lumMod val="65000"/>
                    <a:lumOff val="35000"/>
                  </a:schemeClr>
                </a:solidFill>
              </a:rPr>
              <a:t>Système</a:t>
            </a:r>
            <a:r>
              <a:rPr lang="en-US" sz="1600" dirty="0" smtClean="0">
                <a:solidFill>
                  <a:schemeClr val="tx1">
                    <a:lumMod val="65000"/>
                    <a:lumOff val="35000"/>
                  </a:schemeClr>
                </a:solidFill>
              </a:rPr>
              <a:t> de </a:t>
            </a:r>
            <a:r>
              <a:rPr lang="en-US" sz="1600" dirty="0" err="1" smtClean="0">
                <a:solidFill>
                  <a:schemeClr val="tx1">
                    <a:lumMod val="65000"/>
                    <a:lumOff val="35000"/>
                  </a:schemeClr>
                </a:solidFill>
              </a:rPr>
              <a:t>licences</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flexibles</a:t>
            </a:r>
            <a:r>
              <a:rPr lang="en-US" sz="1600" dirty="0" smtClean="0">
                <a:solidFill>
                  <a:schemeClr val="tx1">
                    <a:lumMod val="65000"/>
                    <a:lumOff val="35000"/>
                  </a:schemeClr>
                </a:solidFill>
              </a:rPr>
              <a:t> qui </a:t>
            </a:r>
            <a:r>
              <a:rPr lang="en-US" sz="1600" dirty="0" err="1" smtClean="0">
                <a:solidFill>
                  <a:schemeClr val="tx1">
                    <a:lumMod val="65000"/>
                    <a:lumOff val="35000"/>
                  </a:schemeClr>
                </a:solidFill>
              </a:rPr>
              <a:t>vous</a:t>
            </a:r>
            <a:r>
              <a:rPr lang="en-US" sz="1600" dirty="0" smtClean="0">
                <a:solidFill>
                  <a:schemeClr val="tx1">
                    <a:lumMod val="65000"/>
                    <a:lumOff val="35000"/>
                  </a:schemeClr>
                </a:solidFill>
              </a:rPr>
              <a:t> assure un maximum de </a:t>
            </a:r>
            <a:r>
              <a:rPr lang="en-US" sz="1600" dirty="0" err="1" smtClean="0">
                <a:solidFill>
                  <a:schemeClr val="tx1">
                    <a:lumMod val="65000"/>
                    <a:lumOff val="35000"/>
                  </a:schemeClr>
                </a:solidFill>
              </a:rPr>
              <a:t>disponibilité</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L’administrateur</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peut</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créer</a:t>
            </a:r>
            <a:r>
              <a:rPr lang="en-US" sz="1600" dirty="0" smtClean="0">
                <a:solidFill>
                  <a:schemeClr val="tx1">
                    <a:lumMod val="65000"/>
                    <a:lumOff val="35000"/>
                  </a:schemeClr>
                </a:solidFill>
              </a:rPr>
              <a:t> des </a:t>
            </a:r>
            <a:r>
              <a:rPr lang="en-US" sz="1600" dirty="0" err="1" smtClean="0">
                <a:solidFill>
                  <a:schemeClr val="tx1">
                    <a:lumMod val="65000"/>
                    <a:lumOff val="35000"/>
                  </a:schemeClr>
                </a:solidFill>
              </a:rPr>
              <a:t>salles</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virtuelles</a:t>
            </a:r>
            <a:r>
              <a:rPr lang="en-US" sz="1600" dirty="0" smtClean="0">
                <a:solidFill>
                  <a:schemeClr val="tx1">
                    <a:lumMod val="65000"/>
                    <a:lumOff val="35000"/>
                  </a:schemeClr>
                </a:solidFill>
              </a:rPr>
              <a:t> à la </a:t>
            </a:r>
            <a:r>
              <a:rPr lang="en-US" sz="1600" dirty="0" err="1" smtClean="0">
                <a:solidFill>
                  <a:schemeClr val="tx1">
                    <a:lumMod val="65000"/>
                    <a:lumOff val="35000"/>
                  </a:schemeClr>
                </a:solidFill>
              </a:rPr>
              <a:t>demande</a:t>
            </a:r>
            <a:endParaRPr lang="en-US" sz="1600" dirty="0" smtClean="0">
              <a:solidFill>
                <a:schemeClr val="tx1">
                  <a:lumMod val="65000"/>
                  <a:lumOff val="35000"/>
                </a:schemeClr>
              </a:solidFill>
            </a:endParaRPr>
          </a:p>
          <a:p>
            <a:pPr lvl="1"/>
            <a:endParaRPr lang="en-US" dirty="0" smtClean="0"/>
          </a:p>
          <a:p>
            <a:endParaRPr lang="en-US" dirty="0"/>
          </a:p>
        </p:txBody>
      </p:sp>
      <p:pic>
        <p:nvPicPr>
          <p:cNvPr id="175" name="Picture 4"/>
          <p:cNvPicPr>
            <a:picLocks noChangeAspect="1"/>
          </p:cNvPicPr>
          <p:nvPr/>
        </p:nvPicPr>
        <p:blipFill>
          <a:blip r:embed="rId5"/>
          <a:stretch>
            <a:fillRect/>
          </a:stretch>
        </p:blipFill>
        <p:spPr>
          <a:xfrm>
            <a:off x="293161" y="1482878"/>
            <a:ext cx="2402337" cy="3606870"/>
          </a:xfrm>
          <a:prstGeom prst="rect">
            <a:avLst/>
          </a:prstGeom>
        </p:spPr>
      </p:pic>
      <p:pic>
        <p:nvPicPr>
          <p:cNvPr id="176" name="Image 1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1540095"/>
            <a:ext cx="244079" cy="233447"/>
          </a:xfrm>
          <a:prstGeom prst="rect">
            <a:avLst/>
          </a:prstGeom>
        </p:spPr>
      </p:pic>
    </p:spTree>
    <p:extLst>
      <p:ext uri="{BB962C8B-B14F-4D97-AF65-F5344CB8AC3E}">
        <p14:creationId xmlns:p14="http://schemas.microsoft.com/office/powerpoint/2010/main" val="3474599943"/>
      </p:ext>
    </p:extLst>
  </p:cSld>
  <p:clrMapOvr>
    <a:masterClrMapping/>
  </p:clrMapOvr>
  <mc:AlternateContent xmlns:mc="http://schemas.openxmlformats.org/markup-compatibility/2006" xmlns:p14="http://schemas.microsoft.com/office/powerpoint/2010/main">
    <mc:Choice Requires="p14">
      <p:transition spd="med" p14:dur="700" advTm="9212">
        <p:fade/>
      </p:transition>
    </mc:Choice>
    <mc:Fallback xmlns="">
      <p:transition spd="med" advTm="9212">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100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173"/>
                                        </p:tgtEl>
                                        <p:attrNameLst>
                                          <p:attrName>style.visibility</p:attrName>
                                        </p:attrNameLst>
                                      </p:cBhvr>
                                      <p:to>
                                        <p:strVal val="visible"/>
                                      </p:to>
                                    </p:set>
                                    <p:animEffect transition="in" filter="fade">
                                      <p:cBhvr>
                                        <p:cTn id="16" dur="500"/>
                                        <p:tgtEl>
                                          <p:spTgt spid="173"/>
                                        </p:tgtEl>
                                      </p:cBhvr>
                                    </p:animEffect>
                                  </p:childTnLst>
                                </p:cTn>
                              </p:par>
                            </p:childTnLst>
                          </p:cTn>
                        </p:par>
                        <p:par>
                          <p:cTn id="17" fill="hold">
                            <p:stCondLst>
                              <p:cond delay="3500"/>
                            </p:stCondLst>
                            <p:childTnLst>
                              <p:par>
                                <p:cTn id="18" presetID="10" presetClass="entr" presetSubtype="0" fill="hold" grpId="0" nodeType="afterEffect">
                                  <p:stCondLst>
                                    <p:cond delay="0"/>
                                  </p:stCondLst>
                                  <p:childTnLst>
                                    <p:set>
                                      <p:cBhvr>
                                        <p:cTn id="19" dur="1" fill="hold">
                                          <p:stCondLst>
                                            <p:cond delay="0"/>
                                          </p:stCondLst>
                                        </p:cTn>
                                        <p:tgtEl>
                                          <p:spTgt spid="174"/>
                                        </p:tgtEl>
                                        <p:attrNameLst>
                                          <p:attrName>style.visibility</p:attrName>
                                        </p:attrNameLst>
                                      </p:cBhvr>
                                      <p:to>
                                        <p:strVal val="visible"/>
                                      </p:to>
                                    </p:set>
                                    <p:animEffect transition="in" filter="fade">
                                      <p:cBhvr>
                                        <p:cTn id="20" dur="500"/>
                                        <p:tgtEl>
                                          <p:spTgt spid="174"/>
                                        </p:tgtEl>
                                      </p:cBhvr>
                                    </p:animEffect>
                                  </p:childTnLst>
                                </p:cTn>
                              </p:par>
                            </p:childTnLst>
                          </p:cTn>
                        </p:par>
                        <p:par>
                          <p:cTn id="21" fill="hold">
                            <p:stCondLst>
                              <p:cond delay="4000"/>
                            </p:stCondLst>
                            <p:childTnLst>
                              <p:par>
                                <p:cTn id="22" presetID="2" presetClass="entr" presetSubtype="8" fill="hold" nodeType="afterEffect">
                                  <p:stCondLst>
                                    <p:cond delay="0"/>
                                  </p:stCondLst>
                                  <p:childTnLst>
                                    <p:set>
                                      <p:cBhvr>
                                        <p:cTn id="23" dur="1" fill="hold">
                                          <p:stCondLst>
                                            <p:cond delay="0"/>
                                          </p:stCondLst>
                                        </p:cTn>
                                        <p:tgtEl>
                                          <p:spTgt spid="176"/>
                                        </p:tgtEl>
                                        <p:attrNameLst>
                                          <p:attrName>style.visibility</p:attrName>
                                        </p:attrNameLst>
                                      </p:cBhvr>
                                      <p:to>
                                        <p:strVal val="visible"/>
                                      </p:to>
                                    </p:set>
                                    <p:anim calcmode="lin" valueType="num">
                                      <p:cBhvr additive="base">
                                        <p:cTn id="24" dur="500" fill="hold"/>
                                        <p:tgtEl>
                                          <p:spTgt spid="176"/>
                                        </p:tgtEl>
                                        <p:attrNameLst>
                                          <p:attrName>ppt_x</p:attrName>
                                        </p:attrNameLst>
                                      </p:cBhvr>
                                      <p:tavLst>
                                        <p:tav tm="0">
                                          <p:val>
                                            <p:strVal val="0-#ppt_w/2"/>
                                          </p:val>
                                        </p:tav>
                                        <p:tav tm="100000">
                                          <p:val>
                                            <p:strVal val="#ppt_x"/>
                                          </p:val>
                                        </p:tav>
                                      </p:tavLst>
                                    </p:anim>
                                    <p:anim calcmode="lin" valueType="num">
                                      <p:cBhvr additive="base">
                                        <p:cTn id="25" dur="500" fill="hold"/>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23"/>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8" name="Triangle isocèle 27"/>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1" name="Zone de texte 2"/>
          <p:cNvSpPr txBox="1">
            <a:spLocks noChangeArrowheads="1"/>
          </p:cNvSpPr>
          <p:nvPr/>
        </p:nvSpPr>
        <p:spPr bwMode="auto">
          <a:xfrm>
            <a:off x="2339752" y="337220"/>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smtClean="0">
                <a:solidFill>
                  <a:srgbClr val="215477"/>
                </a:solidFill>
                <a:effectLst>
                  <a:glow rad="279400">
                    <a:schemeClr val="bg1">
                      <a:alpha val="41000"/>
                    </a:schemeClr>
                  </a:glow>
                </a:effectLst>
                <a:latin typeface="Calibri"/>
                <a:ea typeface="Calibri"/>
                <a:cs typeface="Times New Roman"/>
              </a:rPr>
              <a:t>Votre plateforme vidéo personnelle</a:t>
            </a:r>
            <a:endParaRPr lang="fr-FR" sz="1100" dirty="0">
              <a:effectLst/>
              <a:latin typeface="Calibri"/>
              <a:ea typeface="Calibri"/>
              <a:cs typeface="Times New Roman"/>
            </a:endParaRPr>
          </a:p>
        </p:txBody>
      </p:sp>
      <p:sp>
        <p:nvSpPr>
          <p:cNvPr id="1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Zone de texte 2"/>
          <p:cNvSpPr txBox="1">
            <a:spLocks noChangeArrowheads="1"/>
          </p:cNvSpPr>
          <p:nvPr/>
        </p:nvSpPr>
        <p:spPr bwMode="auto">
          <a:xfrm>
            <a:off x="4860032" y="841276"/>
            <a:ext cx="3856272" cy="365760"/>
          </a:xfrm>
          <a:prstGeom prst="rect">
            <a:avLst/>
          </a:prstGeom>
          <a:noFill/>
          <a:ln w="9525">
            <a:noFill/>
            <a:miter lim="800000"/>
            <a:headEnd/>
            <a:tailEnd/>
          </a:ln>
        </p:spPr>
        <p:txBody>
          <a:bodyPr rot="0" vert="horz" wrap="square" lIns="91440" tIns="45720" rIns="91440" bIns="45720" anchor="t" anchorCtr="0">
            <a:noAutofit/>
          </a:bodyPr>
          <a:lstStyle/>
          <a:p>
            <a:r>
              <a:rPr lang="fr-FR" sz="1600" b="1" dirty="0" err="1" smtClean="0">
                <a:solidFill>
                  <a:schemeClr val="bg1">
                    <a:lumMod val="95000"/>
                  </a:schemeClr>
                </a:solidFill>
              </a:rPr>
              <a:t>WiSiO</a:t>
            </a:r>
            <a:r>
              <a:rPr lang="fr-FR" sz="1600" b="1" dirty="0" smtClean="0">
                <a:solidFill>
                  <a:schemeClr val="bg1">
                    <a:lumMod val="95000"/>
                  </a:schemeClr>
                </a:solidFill>
              </a:rPr>
              <a:t> – RECORD: Présentation</a:t>
            </a:r>
            <a:endParaRPr lang="fr-FR" sz="1600" b="1" dirty="0">
              <a:solidFill>
                <a:schemeClr val="bg1">
                  <a:lumMod val="95000"/>
                </a:schemeClr>
              </a:solidFill>
            </a:endParaRPr>
          </a:p>
        </p:txBody>
      </p:sp>
      <p:grpSp>
        <p:nvGrpSpPr>
          <p:cNvPr id="21" name="Groupe 20"/>
          <p:cNvGrpSpPr/>
          <p:nvPr/>
        </p:nvGrpSpPr>
        <p:grpSpPr>
          <a:xfrm>
            <a:off x="107504" y="142735"/>
            <a:ext cx="2104368" cy="892663"/>
            <a:chOff x="218376" y="1735191"/>
            <a:chExt cx="4065592" cy="1724607"/>
          </a:xfrm>
        </p:grpSpPr>
        <p:pic>
          <p:nvPicPr>
            <p:cNvPr id="22" name="Image 21"/>
            <p:cNvPicPr>
              <a:picLocks noChangeAspect="1"/>
            </p:cNvPicPr>
            <p:nvPr/>
          </p:nvPicPr>
          <p:blipFill rotWithShape="1">
            <a:blip r:embed="rId2"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25"/>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RECORD</a:t>
              </a:r>
              <a:endParaRPr lang="fr-FR" sz="1600" b="1" dirty="0">
                <a:solidFill>
                  <a:srgbClr val="EE7816"/>
                </a:solidFill>
              </a:endParaRPr>
            </a:p>
          </p:txBody>
        </p:sp>
      </p:grpSp>
      <p:sp>
        <p:nvSpPr>
          <p:cNvPr id="33"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pic>
        <p:nvPicPr>
          <p:cNvPr id="19" name="Picture 5" descr="W:\_MARQUES-FOURNISSEURS\WISIO\Logo\Logos Gamme WIsio\WISIO-RECO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412860"/>
            <a:ext cx="1778195" cy="1778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p:nvGrpSpPr>
        <p:grpSpPr>
          <a:xfrm>
            <a:off x="3050921" y="1913027"/>
            <a:ext cx="5193487" cy="2888689"/>
            <a:chOff x="3050921" y="1913027"/>
            <a:chExt cx="5193487" cy="2888689"/>
          </a:xfrm>
        </p:grpSpPr>
        <p:grpSp>
          <p:nvGrpSpPr>
            <p:cNvPr id="77" name="Groupe 76"/>
            <p:cNvGrpSpPr/>
            <p:nvPr/>
          </p:nvGrpSpPr>
          <p:grpSpPr>
            <a:xfrm>
              <a:off x="3050921" y="1921393"/>
              <a:ext cx="5193487" cy="2298429"/>
              <a:chOff x="218376" y="1524516"/>
              <a:chExt cx="4065592" cy="1799269"/>
            </a:xfrm>
          </p:grpSpPr>
          <p:pic>
            <p:nvPicPr>
              <p:cNvPr id="99" name="Image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376" y="1524516"/>
                <a:ext cx="4065592" cy="1799269"/>
              </a:xfrm>
              <a:prstGeom prst="rect">
                <a:avLst/>
              </a:prstGeom>
            </p:spPr>
          </p:pic>
          <p:sp>
            <p:nvSpPr>
              <p:cNvPr id="100" name="Rectangle 99"/>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4400" b="1" dirty="0" smtClean="0">
                    <a:solidFill>
                      <a:schemeClr val="accent5">
                        <a:lumMod val="50000"/>
                      </a:schemeClr>
                    </a:solidFill>
                  </a:rPr>
                  <a:t>RECORD</a:t>
                </a:r>
                <a:endParaRPr lang="fr-FR" sz="4400" b="1" dirty="0">
                  <a:solidFill>
                    <a:srgbClr val="EE7816"/>
                  </a:solidFill>
                </a:endParaRPr>
              </a:p>
            </p:txBody>
          </p:sp>
        </p:grpSp>
        <p:pic>
          <p:nvPicPr>
            <p:cNvPr id="32" name="Image 31"/>
            <p:cNvPicPr preferRelativeResize="0">
              <a:picLocks/>
            </p:cNvPicPr>
            <p:nvPr/>
          </p:nvPicPr>
          <p:blipFill rotWithShape="1">
            <a:blip r:embed="rId5">
              <a:extLst>
                <a:ext uri="{28A0092B-C50C-407E-A947-70E740481C1C}">
                  <a14:useLocalDpi xmlns:a14="http://schemas.microsoft.com/office/drawing/2010/main" val="0"/>
                </a:ext>
              </a:extLst>
            </a:blip>
            <a:srcRect t="885" r="11304" b="13678"/>
            <a:stretch/>
          </p:blipFill>
          <p:spPr>
            <a:xfrm>
              <a:off x="3162311" y="1913027"/>
              <a:ext cx="113545" cy="2888689"/>
            </a:xfrm>
            <a:prstGeom prst="rect">
              <a:avLst/>
            </a:prstGeom>
          </p:spPr>
        </p:pic>
        <p:sp>
          <p:nvSpPr>
            <p:cNvPr id="27" name="Rectangle 26"/>
            <p:cNvSpPr/>
            <p:nvPr/>
          </p:nvSpPr>
          <p:spPr>
            <a:xfrm>
              <a:off x="3786799" y="4369668"/>
              <a:ext cx="3636561" cy="400110"/>
            </a:xfrm>
            <a:prstGeom prst="rect">
              <a:avLst/>
            </a:prstGeom>
          </p:spPr>
          <p:txBody>
            <a:bodyPr wrap="square">
              <a:spAutoFit/>
            </a:bodyPr>
            <a:lstStyle/>
            <a:p>
              <a:r>
                <a:rPr lang="fr-FR" sz="2000" u="sng" dirty="0" smtClean="0">
                  <a:solidFill>
                    <a:srgbClr val="3A9DCE"/>
                  </a:solidFill>
                </a:rPr>
                <a:t>http://record.wisio.fr</a:t>
              </a:r>
              <a:endParaRPr lang="fr-FR" sz="2000" u="sng" dirty="0">
                <a:solidFill>
                  <a:srgbClr val="3A9DCE"/>
                </a:solidFill>
              </a:endParaRPr>
            </a:p>
          </p:txBody>
        </p:sp>
      </p:grpSp>
    </p:spTree>
    <p:extLst>
      <p:ext uri="{BB962C8B-B14F-4D97-AF65-F5344CB8AC3E}">
        <p14:creationId xmlns:p14="http://schemas.microsoft.com/office/powerpoint/2010/main" val="1105566929"/>
      </p:ext>
    </p:extLst>
  </p:cSld>
  <p:clrMapOvr>
    <a:masterClrMapping/>
  </p:clrMapOvr>
  <mc:AlternateContent xmlns:mc="http://schemas.openxmlformats.org/markup-compatibility/2006" xmlns:p14="http://schemas.microsoft.com/office/powerpoint/2010/main">
    <mc:Choice Requires="p14">
      <p:transition spd="med" p14:dur="700" advTm="6215">
        <p:fade/>
      </p:transition>
    </mc:Choice>
    <mc:Fallback xmlns="">
      <p:transition spd="med" advTm="621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10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23"/>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8" name="Triangle isocèle 27"/>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1" name="Zone de texte 2"/>
          <p:cNvSpPr txBox="1">
            <a:spLocks noChangeArrowheads="1"/>
          </p:cNvSpPr>
          <p:nvPr/>
        </p:nvSpPr>
        <p:spPr bwMode="auto">
          <a:xfrm>
            <a:off x="2267744" y="350803"/>
            <a:ext cx="4248472"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a:solidFill>
                  <a:srgbClr val="215477"/>
                </a:solidFill>
                <a:effectLst>
                  <a:glow rad="279400">
                    <a:schemeClr val="bg1">
                      <a:alpha val="41000"/>
                    </a:schemeClr>
                  </a:glow>
                </a:effectLst>
                <a:ea typeface="Calibri"/>
                <a:cs typeface="Times New Roman"/>
              </a:rPr>
              <a:t>Soyez partout, </a:t>
            </a:r>
            <a:r>
              <a:rPr lang="fr-FR" dirty="0" smtClean="0">
                <a:solidFill>
                  <a:srgbClr val="215477"/>
                </a:solidFill>
                <a:effectLst>
                  <a:glow rad="279400">
                    <a:schemeClr val="bg1">
                      <a:alpha val="41000"/>
                    </a:schemeClr>
                  </a:glow>
                </a:effectLst>
                <a:ea typeface="Calibri"/>
                <a:cs typeface="Times New Roman"/>
              </a:rPr>
              <a:t>en </a:t>
            </a:r>
            <a:r>
              <a:rPr lang="fr-FR" dirty="0">
                <a:solidFill>
                  <a:srgbClr val="215477"/>
                </a:solidFill>
                <a:effectLst>
                  <a:glow rad="279400">
                    <a:schemeClr val="bg1">
                      <a:alpha val="41000"/>
                    </a:schemeClr>
                  </a:glow>
                </a:effectLst>
                <a:ea typeface="Calibri"/>
                <a:cs typeface="Times New Roman"/>
              </a:rPr>
              <a:t>direct ou à la demande.</a:t>
            </a:r>
            <a:endParaRPr lang="fr-FR" sz="1100" dirty="0">
              <a:effectLst/>
              <a:latin typeface="Calibri"/>
              <a:ea typeface="Calibri"/>
              <a:cs typeface="Times New Roman"/>
            </a:endParaRPr>
          </a:p>
        </p:txBody>
      </p:sp>
      <p:sp>
        <p:nvSpPr>
          <p:cNvPr id="1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Zone de texte 2"/>
          <p:cNvSpPr txBox="1">
            <a:spLocks noChangeArrowheads="1"/>
          </p:cNvSpPr>
          <p:nvPr/>
        </p:nvSpPr>
        <p:spPr bwMode="auto">
          <a:xfrm>
            <a:off x="4860032" y="841276"/>
            <a:ext cx="3856272" cy="365760"/>
          </a:xfrm>
          <a:prstGeom prst="rect">
            <a:avLst/>
          </a:prstGeom>
          <a:noFill/>
          <a:ln w="9525">
            <a:noFill/>
            <a:miter lim="800000"/>
            <a:headEnd/>
            <a:tailEnd/>
          </a:ln>
        </p:spPr>
        <p:txBody>
          <a:bodyPr rot="0" vert="horz" wrap="square" lIns="91440" tIns="45720" rIns="91440" bIns="45720" anchor="t" anchorCtr="0">
            <a:noAutofit/>
          </a:bodyPr>
          <a:lstStyle/>
          <a:p>
            <a:r>
              <a:rPr lang="fr-FR" sz="1600" b="1" dirty="0" smtClean="0">
                <a:solidFill>
                  <a:schemeClr val="bg1">
                    <a:lumMod val="95000"/>
                  </a:schemeClr>
                </a:solidFill>
              </a:rPr>
              <a:t>WISIO RECORD: Présentation</a:t>
            </a:r>
            <a:endParaRPr lang="fr-FR" sz="1600" b="1" dirty="0">
              <a:solidFill>
                <a:schemeClr val="bg1">
                  <a:lumMod val="95000"/>
                </a:schemeClr>
              </a:solidFill>
            </a:endParaRPr>
          </a:p>
        </p:txBody>
      </p:sp>
      <p:grpSp>
        <p:nvGrpSpPr>
          <p:cNvPr id="21" name="Groupe 20"/>
          <p:cNvGrpSpPr/>
          <p:nvPr/>
        </p:nvGrpSpPr>
        <p:grpSpPr>
          <a:xfrm>
            <a:off x="107504" y="142735"/>
            <a:ext cx="2104368" cy="892663"/>
            <a:chOff x="218376" y="1735191"/>
            <a:chExt cx="4065592" cy="1724607"/>
          </a:xfrm>
        </p:grpSpPr>
        <p:pic>
          <p:nvPicPr>
            <p:cNvPr id="22" name="Image 21"/>
            <p:cNvPicPr>
              <a:picLocks noChangeAspect="1"/>
            </p:cNvPicPr>
            <p:nvPr/>
          </p:nvPicPr>
          <p:blipFill rotWithShape="1">
            <a:blip r:embed="rId2"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25"/>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RECORD</a:t>
              </a:r>
              <a:endParaRPr lang="fr-FR" sz="1600" b="1" dirty="0">
                <a:solidFill>
                  <a:srgbClr val="EE7816"/>
                </a:solidFill>
              </a:endParaRPr>
            </a:p>
          </p:txBody>
        </p:sp>
      </p:grpSp>
      <p:sp>
        <p:nvSpPr>
          <p:cNvPr id="33"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pic>
        <p:nvPicPr>
          <p:cNvPr id="20" name="Picture 5" descr="W:\_MARQUES-FOURNISSEURS\WISIO\Logo\Logos Gamme WIsio\WISIO-RECORD.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228184" y="2785494"/>
            <a:ext cx="2858315" cy="285831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865434" y="1417340"/>
            <a:ext cx="7101886" cy="646331"/>
          </a:xfrm>
          <a:prstGeom prst="rect">
            <a:avLst/>
          </a:prstGeom>
        </p:spPr>
        <p:txBody>
          <a:bodyPr wrap="square">
            <a:spAutoFit/>
          </a:bodyPr>
          <a:lstStyle/>
          <a:p>
            <a:r>
              <a:rPr lang="fr-FR" dirty="0"/>
              <a:t>La solution de diffusion, d'enregistrement et </a:t>
            </a:r>
            <a:r>
              <a:rPr lang="fr-FR" dirty="0" smtClean="0"/>
              <a:t>de publication </a:t>
            </a:r>
            <a:r>
              <a:rPr lang="fr-FR" dirty="0"/>
              <a:t>HD automatique la plus puissante au </a:t>
            </a:r>
            <a:r>
              <a:rPr lang="fr-FR" dirty="0" smtClean="0"/>
              <a:t>monde </a:t>
            </a:r>
            <a:r>
              <a:rPr lang="fr-FR" dirty="0"/>
              <a:t>commandée par un seul bouton</a:t>
            </a:r>
            <a:endParaRPr lang="fr-FR" sz="1400" dirty="0"/>
          </a:p>
        </p:txBody>
      </p:sp>
      <p:pic>
        <p:nvPicPr>
          <p:cNvPr id="30" name="Imag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718" y="1362006"/>
            <a:ext cx="556330" cy="532096"/>
          </a:xfrm>
          <a:prstGeom prst="rect">
            <a:avLst/>
          </a:prstGeom>
        </p:spPr>
      </p:pic>
      <p:pic>
        <p:nvPicPr>
          <p:cNvPr id="34" name="Imag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7940134" y="1721924"/>
            <a:ext cx="360040" cy="344356"/>
          </a:xfrm>
          <a:prstGeom prst="rect">
            <a:avLst/>
          </a:prstGeom>
        </p:spPr>
      </p:pic>
      <p:grpSp>
        <p:nvGrpSpPr>
          <p:cNvPr id="3" name="Groupe 2"/>
          <p:cNvGrpSpPr/>
          <p:nvPr/>
        </p:nvGrpSpPr>
        <p:grpSpPr>
          <a:xfrm>
            <a:off x="405677" y="2065412"/>
            <a:ext cx="8091601" cy="3583815"/>
            <a:chOff x="405677" y="2065412"/>
            <a:chExt cx="8091601" cy="3583815"/>
          </a:xfrm>
        </p:grpSpPr>
        <p:sp>
          <p:nvSpPr>
            <p:cNvPr id="35" name="Rectangle 34"/>
            <p:cNvSpPr/>
            <p:nvPr/>
          </p:nvSpPr>
          <p:spPr>
            <a:xfrm>
              <a:off x="4103948" y="2353443"/>
              <a:ext cx="4248472" cy="954107"/>
            </a:xfrm>
            <a:prstGeom prst="rect">
              <a:avLst/>
            </a:prstGeom>
          </p:spPr>
          <p:txBody>
            <a:bodyPr wrap="square">
              <a:spAutoFit/>
            </a:bodyPr>
            <a:lstStyle/>
            <a:p>
              <a:r>
                <a:rPr lang="fr-FR" sz="1400" dirty="0"/>
                <a:t>Partagez des connaissances et communiquez des informations métier essentielles </a:t>
              </a:r>
              <a:r>
                <a:rPr lang="fr-FR" sz="1400" dirty="0" smtClean="0"/>
                <a:t>par </a:t>
              </a:r>
              <a:r>
                <a:rPr lang="fr-FR" sz="1400" dirty="0"/>
                <a:t>vidéo. Cette solution unique garantit un accès aisé aux vidéos en direct et à la </a:t>
              </a:r>
              <a:r>
                <a:rPr lang="fr-FR" sz="1400" dirty="0" smtClean="0"/>
                <a:t>demande </a:t>
              </a:r>
              <a:r>
                <a:rPr lang="fr-FR" sz="1400" dirty="0"/>
                <a:t>où que vous soyez. </a:t>
              </a: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677" y="2353444"/>
              <a:ext cx="3291377" cy="319633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6" name="Imag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28" y="2425452"/>
              <a:ext cx="184566" cy="176527"/>
            </a:xfrm>
            <a:prstGeom prst="rect">
              <a:avLst/>
            </a:prstGeom>
          </p:spPr>
        </p:pic>
        <p:sp>
          <p:nvSpPr>
            <p:cNvPr id="37" name="Rectangle 36"/>
            <p:cNvSpPr/>
            <p:nvPr/>
          </p:nvSpPr>
          <p:spPr>
            <a:xfrm>
              <a:off x="467544" y="2065412"/>
              <a:ext cx="2331509" cy="276999"/>
            </a:xfrm>
            <a:prstGeom prst="rect">
              <a:avLst/>
            </a:prstGeom>
          </p:spPr>
          <p:txBody>
            <a:bodyPr wrap="square">
              <a:spAutoFit/>
            </a:bodyPr>
            <a:lstStyle/>
            <a:p>
              <a:r>
                <a:rPr lang="fr-FR" sz="1200" u="sng" dirty="0" smtClean="0">
                  <a:solidFill>
                    <a:srgbClr val="3A9DCE"/>
                  </a:solidFill>
                </a:rPr>
                <a:t>http://record.wisio.fr</a:t>
              </a:r>
              <a:endParaRPr lang="fr-FR" sz="1200" u="sng" dirty="0">
                <a:solidFill>
                  <a:srgbClr val="3A9DCE"/>
                </a:solidFill>
              </a:endParaRPr>
            </a:p>
          </p:txBody>
        </p:sp>
        <p:pic>
          <p:nvPicPr>
            <p:cNvPr id="2051" name="Picture 3" descr="C:\Users\mgastel\Desktop\LifeSize_Deskto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3433564"/>
              <a:ext cx="2557126" cy="17252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3" descr="C:\Users\mgastel\Desktop\LifeSize_Desktop.jpg"/>
            <p:cNvPicPr>
              <a:picLocks noChangeAspect="1" noChangeArrowheads="1"/>
            </p:cNvPicPr>
            <p:nvPr/>
          </p:nvPicPr>
          <p:blipFill rotWithShape="1">
            <a:blip r:embed="rId8">
              <a:extLst>
                <a:ext uri="{28A0092B-C50C-407E-A947-70E740481C1C}">
                  <a14:useLocalDpi xmlns:a14="http://schemas.microsoft.com/office/drawing/2010/main" val="0"/>
                </a:ext>
              </a:extLst>
            </a:blip>
            <a:srcRect l="23" t="6798" r="3692" b="4373"/>
            <a:stretch/>
          </p:blipFill>
          <p:spPr bwMode="auto">
            <a:xfrm>
              <a:off x="683999" y="2785494"/>
              <a:ext cx="1964137" cy="108011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2" name="Picture 4" descr="C:\Users\mgastel\Desktop\15614_visioconference-accessoires-lifesize-telecommande-noire.jpg"/>
            <p:cNvPicPr>
              <a:picLocks noChangeAspect="1" noChangeArrowheads="1"/>
            </p:cNvPicPr>
            <p:nvPr/>
          </p:nvPicPr>
          <p:blipFill rotWithShape="1">
            <a:blip r:embed="rId9">
              <a:extLst>
                <a:ext uri="{28A0092B-C50C-407E-A947-70E740481C1C}">
                  <a14:useLocalDpi xmlns:a14="http://schemas.microsoft.com/office/drawing/2010/main" val="0"/>
                </a:ext>
              </a:extLst>
            </a:blip>
            <a:srcRect l="40342" t="4608" r="40762" b="3548"/>
            <a:stretch/>
          </p:blipFill>
          <p:spPr bwMode="auto">
            <a:xfrm rot="2474289">
              <a:off x="4624818" y="3316362"/>
              <a:ext cx="576016" cy="2332865"/>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nvSpPr>
          <p:spPr>
            <a:xfrm>
              <a:off x="5076056" y="3937620"/>
              <a:ext cx="144016" cy="144016"/>
            </a:xfrm>
            <a:prstGeom prst="ellipse">
              <a:avLst/>
            </a:prstGeom>
            <a:solidFill>
              <a:srgbClr val="00A3FE"/>
            </a:solidFill>
            <a:ln>
              <a:no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94671713"/>
      </p:ext>
    </p:extLst>
  </p:cSld>
  <p:clrMapOvr>
    <a:masterClrMapping/>
  </p:clrMapOvr>
  <mc:AlternateContent xmlns:mc="http://schemas.openxmlformats.org/markup-compatibility/2006" xmlns:p14="http://schemas.microsoft.com/office/powerpoint/2010/main">
    <mc:Choice Requires="p14">
      <p:transition spd="med" p14:dur="700" advTm="8506">
        <p:fade/>
      </p:transition>
    </mc:Choice>
    <mc:Fallback xmlns="">
      <p:transition spd="med" advTm="8506">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10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3000"/>
                            </p:stCondLst>
                            <p:childTnLst>
                              <p:par>
                                <p:cTn id="14" presetID="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3500"/>
                            </p:stCondLst>
                            <p:childTnLst>
                              <p:par>
                                <p:cTn id="19" presetID="2" presetClass="entr" presetSubtype="2"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1+#ppt_w/2"/>
                                          </p:val>
                                        </p:tav>
                                        <p:tav tm="100000">
                                          <p:val>
                                            <p:strVal val="#ppt_x"/>
                                          </p:val>
                                        </p:tav>
                                      </p:tavLst>
                                    </p:anim>
                                    <p:anim calcmode="lin" valueType="num">
                                      <p:cBhvr additive="base">
                                        <p:cTn id="22" dur="500" fill="hold"/>
                                        <p:tgtEl>
                                          <p:spTgt spid="34"/>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23"/>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8" name="Triangle isocèle 27"/>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1" name="Zone de texte 2"/>
          <p:cNvSpPr txBox="1">
            <a:spLocks noChangeArrowheads="1"/>
          </p:cNvSpPr>
          <p:nvPr/>
        </p:nvSpPr>
        <p:spPr bwMode="auto">
          <a:xfrm>
            <a:off x="2267744" y="350803"/>
            <a:ext cx="4248472"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a:solidFill>
                  <a:srgbClr val="215477"/>
                </a:solidFill>
                <a:effectLst>
                  <a:glow rad="279400">
                    <a:schemeClr val="bg1">
                      <a:alpha val="41000"/>
                    </a:schemeClr>
                  </a:glow>
                </a:effectLst>
                <a:ea typeface="Calibri"/>
                <a:cs typeface="Times New Roman"/>
              </a:rPr>
              <a:t>Soyez partout, </a:t>
            </a:r>
            <a:r>
              <a:rPr lang="fr-FR" dirty="0" smtClean="0">
                <a:solidFill>
                  <a:srgbClr val="215477"/>
                </a:solidFill>
                <a:effectLst>
                  <a:glow rad="279400">
                    <a:schemeClr val="bg1">
                      <a:alpha val="41000"/>
                    </a:schemeClr>
                  </a:glow>
                </a:effectLst>
                <a:ea typeface="Calibri"/>
                <a:cs typeface="Times New Roman"/>
              </a:rPr>
              <a:t>en </a:t>
            </a:r>
            <a:r>
              <a:rPr lang="fr-FR" dirty="0">
                <a:solidFill>
                  <a:srgbClr val="215477"/>
                </a:solidFill>
                <a:effectLst>
                  <a:glow rad="279400">
                    <a:schemeClr val="bg1">
                      <a:alpha val="41000"/>
                    </a:schemeClr>
                  </a:glow>
                </a:effectLst>
                <a:ea typeface="Calibri"/>
                <a:cs typeface="Times New Roman"/>
              </a:rPr>
              <a:t>direct ou à la demande.</a:t>
            </a:r>
            <a:endParaRPr lang="fr-FR" sz="1100" dirty="0">
              <a:effectLst/>
              <a:latin typeface="Calibri"/>
              <a:ea typeface="Calibri"/>
              <a:cs typeface="Times New Roman"/>
            </a:endParaRPr>
          </a:p>
        </p:txBody>
      </p:sp>
      <p:sp>
        <p:nvSpPr>
          <p:cNvPr id="1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Zone de texte 2"/>
          <p:cNvSpPr txBox="1">
            <a:spLocks noChangeArrowheads="1"/>
          </p:cNvSpPr>
          <p:nvPr/>
        </p:nvSpPr>
        <p:spPr bwMode="auto">
          <a:xfrm>
            <a:off x="4860032" y="841276"/>
            <a:ext cx="3856272" cy="365760"/>
          </a:xfrm>
          <a:prstGeom prst="rect">
            <a:avLst/>
          </a:prstGeom>
          <a:noFill/>
          <a:ln w="9525">
            <a:noFill/>
            <a:miter lim="800000"/>
            <a:headEnd/>
            <a:tailEnd/>
          </a:ln>
        </p:spPr>
        <p:txBody>
          <a:bodyPr rot="0" vert="horz" wrap="square" lIns="91440" tIns="45720" rIns="91440" bIns="45720" anchor="t" anchorCtr="0">
            <a:noAutofit/>
          </a:bodyPr>
          <a:lstStyle/>
          <a:p>
            <a:r>
              <a:rPr lang="fr-FR" sz="1600" b="1" dirty="0" smtClean="0">
                <a:solidFill>
                  <a:schemeClr val="bg1">
                    <a:lumMod val="95000"/>
                  </a:schemeClr>
                </a:solidFill>
              </a:rPr>
              <a:t>WISIO RECORD: Points Clés</a:t>
            </a:r>
            <a:endParaRPr lang="fr-FR" sz="1600" b="1" dirty="0">
              <a:solidFill>
                <a:schemeClr val="bg1">
                  <a:lumMod val="95000"/>
                </a:schemeClr>
              </a:solidFill>
            </a:endParaRPr>
          </a:p>
        </p:txBody>
      </p:sp>
      <p:grpSp>
        <p:nvGrpSpPr>
          <p:cNvPr id="21" name="Groupe 20"/>
          <p:cNvGrpSpPr/>
          <p:nvPr/>
        </p:nvGrpSpPr>
        <p:grpSpPr>
          <a:xfrm>
            <a:off x="107504" y="142735"/>
            <a:ext cx="2104368" cy="892663"/>
            <a:chOff x="218376" y="1735191"/>
            <a:chExt cx="4065592" cy="1724607"/>
          </a:xfrm>
        </p:grpSpPr>
        <p:pic>
          <p:nvPicPr>
            <p:cNvPr id="22" name="Image 21"/>
            <p:cNvPicPr>
              <a:picLocks noChangeAspect="1"/>
            </p:cNvPicPr>
            <p:nvPr/>
          </p:nvPicPr>
          <p:blipFill rotWithShape="1">
            <a:blip r:embed="rId2"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25"/>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RECORD</a:t>
              </a:r>
              <a:endParaRPr lang="fr-FR" sz="1600" b="1" dirty="0">
                <a:solidFill>
                  <a:srgbClr val="EE7816"/>
                </a:solidFill>
              </a:endParaRPr>
            </a:p>
          </p:txBody>
        </p:sp>
      </p:grpSp>
      <p:sp>
        <p:nvSpPr>
          <p:cNvPr id="33"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pic>
        <p:nvPicPr>
          <p:cNvPr id="20" name="Picture 5" descr="W:\_MARQUES-FOURNISSEURS\WISIO\Logo\Logos Gamme WIsio\WISIO-RECORD.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228184" y="2785494"/>
            <a:ext cx="2858315" cy="285831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p:nvGrpSpPr>
        <p:grpSpPr>
          <a:xfrm>
            <a:off x="564189" y="1705372"/>
            <a:ext cx="8102561" cy="3754874"/>
            <a:chOff x="564189" y="1705372"/>
            <a:chExt cx="8102561" cy="3754874"/>
          </a:xfrm>
        </p:grpSpPr>
        <p:sp>
          <p:nvSpPr>
            <p:cNvPr id="35" name="Rectangle 34"/>
            <p:cNvSpPr/>
            <p:nvPr/>
          </p:nvSpPr>
          <p:spPr>
            <a:xfrm>
              <a:off x="827584" y="1705372"/>
              <a:ext cx="7839166" cy="3754874"/>
            </a:xfrm>
            <a:prstGeom prst="rect">
              <a:avLst/>
            </a:prstGeom>
          </p:spPr>
          <p:txBody>
            <a:bodyPr wrap="square">
              <a:spAutoFit/>
            </a:bodyPr>
            <a:lstStyle/>
            <a:p>
              <a:r>
                <a:rPr lang="fr-FR" sz="1400" dirty="0"/>
                <a:t>Possibilité de télécharger et uploader des vidéos sur votre plateforme</a:t>
              </a:r>
            </a:p>
            <a:p>
              <a:endParaRPr lang="fr-FR" sz="1400" dirty="0"/>
            </a:p>
            <a:p>
              <a:r>
                <a:rPr lang="fr-FR" sz="1400" dirty="0" smtClean="0"/>
                <a:t>Chaque enregistrement est redimensionné en plusieurs résolutions</a:t>
              </a:r>
            </a:p>
            <a:p>
              <a:endParaRPr lang="fr-FR" sz="1400" dirty="0"/>
            </a:p>
            <a:p>
              <a:r>
                <a:rPr lang="fr-FR" sz="1400" dirty="0" smtClean="0"/>
                <a:t>Streaming de vos réunions pour élargir votre auditoire en live !</a:t>
              </a:r>
            </a:p>
            <a:p>
              <a:endParaRPr lang="fr-FR" sz="1400" dirty="0"/>
            </a:p>
            <a:p>
              <a:r>
                <a:rPr lang="fr-FR" sz="1400" dirty="0" smtClean="0"/>
                <a:t>Discussion </a:t>
              </a:r>
              <a:r>
                <a:rPr lang="fr-FR" sz="1400" dirty="0"/>
                <a:t>en direct </a:t>
              </a:r>
              <a:r>
                <a:rPr lang="fr-FR" sz="1400" dirty="0" smtClean="0"/>
                <a:t> permettant </a:t>
              </a:r>
              <a:r>
                <a:rPr lang="fr-FR" sz="1400" dirty="0"/>
                <a:t>aux participants </a:t>
              </a:r>
              <a:r>
                <a:rPr lang="fr-FR" sz="1400" dirty="0" smtClean="0"/>
                <a:t>de communiquer </a:t>
              </a:r>
              <a:r>
                <a:rPr lang="fr-FR" sz="1400" dirty="0"/>
                <a:t>et de partager </a:t>
              </a:r>
              <a:r>
                <a:rPr lang="fr-FR" sz="1400" dirty="0" smtClean="0"/>
                <a:t>des </a:t>
              </a:r>
              <a:r>
                <a:rPr lang="fr-FR" sz="1400" dirty="0"/>
                <a:t>informations en mode </a:t>
              </a:r>
              <a:r>
                <a:rPr lang="fr-FR" sz="1400" dirty="0" smtClean="0"/>
                <a:t>texte</a:t>
              </a:r>
            </a:p>
            <a:p>
              <a:endParaRPr lang="fr-FR" sz="1400" dirty="0"/>
            </a:p>
            <a:p>
              <a:r>
                <a:rPr lang="fr-FR" sz="1400" dirty="0"/>
                <a:t>Visionnage sur n'importe quel </a:t>
              </a:r>
              <a:r>
                <a:rPr lang="fr-FR" sz="1400" dirty="0" smtClean="0"/>
                <a:t>ordinateur </a:t>
              </a:r>
              <a:r>
                <a:rPr lang="fr-FR" sz="1400" dirty="0"/>
                <a:t>(Mac ou PC), iPhone®, </a:t>
              </a:r>
              <a:r>
                <a:rPr lang="fr-FR" sz="1400" dirty="0" err="1" smtClean="0"/>
                <a:t>iPad</a:t>
              </a:r>
              <a:r>
                <a:rPr lang="fr-FR" sz="1400" dirty="0"/>
                <a:t>® ou iPod® et </a:t>
              </a:r>
              <a:r>
                <a:rPr lang="fr-FR" sz="1400" dirty="0" smtClean="0"/>
                <a:t>adaptation </a:t>
              </a:r>
              <a:r>
                <a:rPr lang="fr-FR" sz="1400" dirty="0"/>
                <a:t>automatique de la </a:t>
              </a:r>
              <a:r>
                <a:rPr lang="fr-FR" sz="1400" dirty="0" smtClean="0"/>
                <a:t>diffusion </a:t>
              </a:r>
              <a:r>
                <a:rPr lang="fr-FR" sz="1400" dirty="0"/>
                <a:t>sur chaque </a:t>
              </a:r>
              <a:r>
                <a:rPr lang="fr-FR" sz="1400" dirty="0" smtClean="0"/>
                <a:t>dispositif</a:t>
              </a:r>
            </a:p>
            <a:p>
              <a:endParaRPr lang="fr-FR" sz="1400" dirty="0"/>
            </a:p>
            <a:p>
              <a:r>
                <a:rPr lang="fr-FR" sz="1400" dirty="0" smtClean="0"/>
                <a:t>L’enregistrement indépendant des flux vous permet de basculer simplement </a:t>
              </a:r>
              <a:r>
                <a:rPr lang="fr-FR" sz="1400" dirty="0"/>
                <a:t>d'une </a:t>
              </a:r>
              <a:r>
                <a:rPr lang="fr-FR" sz="1400" dirty="0" smtClean="0"/>
                <a:t>disposition </a:t>
              </a:r>
              <a:r>
                <a:rPr lang="fr-FR" sz="1400" dirty="0"/>
                <a:t>à </a:t>
              </a:r>
              <a:r>
                <a:rPr lang="fr-FR" sz="1400" dirty="0" smtClean="0"/>
                <a:t>l'autre, en </a:t>
              </a:r>
              <a:r>
                <a:rPr lang="fr-FR" sz="1400" dirty="0"/>
                <a:t>cours </a:t>
              </a:r>
              <a:r>
                <a:rPr lang="fr-FR" sz="1400" dirty="0" smtClean="0"/>
                <a:t>de </a:t>
              </a:r>
              <a:r>
                <a:rPr lang="fr-FR" sz="1400" dirty="0"/>
                <a:t>la </a:t>
              </a:r>
              <a:r>
                <a:rPr lang="fr-FR" sz="1400" dirty="0" smtClean="0"/>
                <a:t>lecture!</a:t>
              </a:r>
            </a:p>
            <a:p>
              <a:endParaRPr lang="fr-FR" sz="1400" dirty="0"/>
            </a:p>
            <a:p>
              <a:endParaRPr lang="fr-FR" sz="1400" dirty="0"/>
            </a:p>
            <a:p>
              <a:endParaRPr lang="fr-FR" sz="1400" dirty="0"/>
            </a:p>
          </p:txBody>
        </p:sp>
        <p:pic>
          <p:nvPicPr>
            <p:cNvPr id="36" name="Imag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189" y="1740791"/>
              <a:ext cx="253690" cy="242640"/>
            </a:xfrm>
            <a:prstGeom prst="rect">
              <a:avLst/>
            </a:prstGeom>
          </p:spPr>
        </p:pic>
        <p:pic>
          <p:nvPicPr>
            <p:cNvPr id="32" name="Imag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894" y="2137420"/>
              <a:ext cx="253690" cy="242640"/>
            </a:xfrm>
            <a:prstGeom prst="rect">
              <a:avLst/>
            </a:prstGeom>
          </p:spPr>
        </p:pic>
        <p:pic>
          <p:nvPicPr>
            <p:cNvPr id="38" name="Imag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189" y="2604887"/>
              <a:ext cx="253690" cy="242640"/>
            </a:xfrm>
            <a:prstGeom prst="rect">
              <a:avLst/>
            </a:prstGeom>
          </p:spPr>
        </p:pic>
        <p:pic>
          <p:nvPicPr>
            <p:cNvPr id="39" name="Imag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894" y="3001516"/>
              <a:ext cx="253690" cy="242640"/>
            </a:xfrm>
            <a:prstGeom prst="rect">
              <a:avLst/>
            </a:prstGeom>
          </p:spPr>
        </p:pic>
        <p:pic>
          <p:nvPicPr>
            <p:cNvPr id="40" name="Imag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894" y="3636242"/>
              <a:ext cx="253690" cy="242640"/>
            </a:xfrm>
            <a:prstGeom prst="rect">
              <a:avLst/>
            </a:prstGeom>
          </p:spPr>
        </p:pic>
        <p:pic>
          <p:nvPicPr>
            <p:cNvPr id="41" name="Imag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189" y="4284314"/>
              <a:ext cx="253690" cy="242640"/>
            </a:xfrm>
            <a:prstGeom prst="rect">
              <a:avLst/>
            </a:prstGeom>
          </p:spPr>
        </p:pic>
      </p:grpSp>
    </p:spTree>
    <p:extLst>
      <p:ext uri="{BB962C8B-B14F-4D97-AF65-F5344CB8AC3E}">
        <p14:creationId xmlns:p14="http://schemas.microsoft.com/office/powerpoint/2010/main" val="2905055299"/>
      </p:ext>
    </p:extLst>
  </p:cSld>
  <p:clrMapOvr>
    <a:masterClrMapping/>
  </p:clrMapOvr>
  <mc:AlternateContent xmlns:mc="http://schemas.openxmlformats.org/markup-compatibility/2006" xmlns:p14="http://schemas.microsoft.com/office/powerpoint/2010/main">
    <mc:Choice Requires="p14">
      <p:transition spd="med" p14:dur="700" advTm="9633">
        <p:fade/>
      </p:transition>
    </mc:Choice>
    <mc:Fallback xmlns="">
      <p:transition spd="med" advTm="9633">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23"/>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8" name="Triangle isocèle 27"/>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1" name="Zone de texte 2"/>
          <p:cNvSpPr txBox="1">
            <a:spLocks noChangeArrowheads="1"/>
          </p:cNvSpPr>
          <p:nvPr/>
        </p:nvSpPr>
        <p:spPr bwMode="auto">
          <a:xfrm>
            <a:off x="2411760" y="422811"/>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sz="1800" dirty="0" smtClean="0">
                <a:solidFill>
                  <a:srgbClr val="215477"/>
                </a:solidFill>
                <a:effectLst>
                  <a:glow rad="279400">
                    <a:schemeClr val="bg1">
                      <a:alpha val="41000"/>
                    </a:schemeClr>
                  </a:glow>
                </a:effectLst>
                <a:latin typeface="Calibri"/>
                <a:ea typeface="Calibri"/>
                <a:cs typeface="Times New Roman"/>
              </a:rPr>
              <a:t>Votre </a:t>
            </a:r>
            <a:r>
              <a:rPr lang="fr-FR" sz="1800" dirty="0" err="1" smtClean="0">
                <a:solidFill>
                  <a:srgbClr val="215477"/>
                </a:solidFill>
                <a:effectLst>
                  <a:glow rad="279400">
                    <a:schemeClr val="bg1">
                      <a:alpha val="41000"/>
                    </a:schemeClr>
                  </a:glow>
                </a:effectLst>
                <a:latin typeface="Calibri"/>
                <a:ea typeface="Calibri"/>
                <a:cs typeface="Times New Roman"/>
              </a:rPr>
              <a:t>cloud</a:t>
            </a:r>
            <a:r>
              <a:rPr lang="fr-FR" sz="1800" dirty="0" smtClean="0">
                <a:solidFill>
                  <a:srgbClr val="215477"/>
                </a:solidFill>
                <a:effectLst>
                  <a:glow rad="279400">
                    <a:schemeClr val="bg1">
                      <a:alpha val="41000"/>
                    </a:schemeClr>
                  </a:glow>
                </a:effectLst>
                <a:latin typeface="Calibri"/>
                <a:ea typeface="Calibri"/>
                <a:cs typeface="Times New Roman"/>
              </a:rPr>
              <a:t> de visioconférence pro</a:t>
            </a:r>
            <a:endParaRPr lang="fr-FR" sz="1100" dirty="0">
              <a:effectLst/>
              <a:latin typeface="Calibri"/>
              <a:ea typeface="Calibri"/>
              <a:cs typeface="Times New Roman"/>
            </a:endParaRPr>
          </a:p>
        </p:txBody>
      </p:sp>
      <p:sp>
        <p:nvSpPr>
          <p:cNvPr id="1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ZoneTexte 1"/>
          <p:cNvSpPr txBox="1"/>
          <p:nvPr/>
        </p:nvSpPr>
        <p:spPr>
          <a:xfrm>
            <a:off x="3102048" y="1417340"/>
            <a:ext cx="5829956" cy="2492990"/>
          </a:xfrm>
          <a:prstGeom prst="rect">
            <a:avLst/>
          </a:prstGeom>
          <a:noFill/>
        </p:spPr>
        <p:txBody>
          <a:bodyPr wrap="square" rtlCol="0">
            <a:spAutoFit/>
          </a:bodyPr>
          <a:lstStyle/>
          <a:p>
            <a:pPr algn="just"/>
            <a:r>
              <a:rPr lang="fr-FR" sz="1600" dirty="0" smtClean="0"/>
              <a:t>Les solutions de visioconférence </a:t>
            </a:r>
            <a:r>
              <a:rPr lang="fr-FR" sz="1600" dirty="0"/>
              <a:t>s</a:t>
            </a:r>
            <a:r>
              <a:rPr lang="fr-FR" sz="1600" dirty="0" smtClean="0"/>
              <a:t>e basant sur des infrastructures réseau ( ponts, bridges, etc..) sont souvent les solutions les plus flexibles, évolutives, et les moins couteuses à long terme, mais elles représentent un lourd investissement de base ainsi que des qualifications pointues pour le déploiement et la gestion de l’ensemble. De plus, déployer une solution de visioconférence de type </a:t>
            </a:r>
            <a:r>
              <a:rPr lang="fr-FR" sz="1600" dirty="0" err="1" smtClean="0"/>
              <a:t>Client/Serveur</a:t>
            </a:r>
            <a:r>
              <a:rPr lang="fr-FR" sz="1600" dirty="0" smtClean="0"/>
              <a:t>, demande parfois des </a:t>
            </a:r>
            <a:r>
              <a:rPr lang="fr-FR" sz="1600" dirty="0"/>
              <a:t>ressources </a:t>
            </a:r>
            <a:r>
              <a:rPr lang="fr-FR" sz="1600" dirty="0" smtClean="0"/>
              <a:t>internes qui </a:t>
            </a:r>
            <a:r>
              <a:rPr lang="fr-FR" sz="1600" dirty="0"/>
              <a:t>ne sont pas toujours disponibles au sein des entreprises</a:t>
            </a:r>
            <a:r>
              <a:rPr lang="fr-FR" sz="1600" dirty="0" smtClean="0"/>
              <a:t>. </a:t>
            </a:r>
            <a:r>
              <a:rPr lang="fr-FR" sz="1200" dirty="0" smtClean="0"/>
              <a:t>( serveurs , bandes passante, personnes pour administrer les licences et les salles etc</a:t>
            </a:r>
            <a:r>
              <a:rPr lang="fr-FR" sz="1200" dirty="0"/>
              <a:t>.</a:t>
            </a:r>
            <a:r>
              <a:rPr lang="fr-FR" sz="1200" dirty="0" smtClean="0"/>
              <a:t>. )</a:t>
            </a:r>
            <a:endParaRPr lang="fr-FR" sz="1200" dirty="0"/>
          </a:p>
          <a:p>
            <a:pPr algn="just"/>
            <a:endParaRPr lang="fr-FR" sz="1600" dirty="0" smtClean="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542504"/>
            <a:ext cx="2849225" cy="2038583"/>
          </a:xfrm>
          <a:prstGeom prst="rect">
            <a:avLst/>
          </a:prstGeom>
        </p:spPr>
      </p:pic>
      <p:sp>
        <p:nvSpPr>
          <p:cNvPr id="25" name="Zone de texte 2"/>
          <p:cNvSpPr txBox="1">
            <a:spLocks noChangeArrowheads="1"/>
          </p:cNvSpPr>
          <p:nvPr/>
        </p:nvSpPr>
        <p:spPr bwMode="auto">
          <a:xfrm>
            <a:off x="6124016" y="869816"/>
            <a:ext cx="2592288" cy="365760"/>
          </a:xfrm>
          <a:prstGeom prst="rect">
            <a:avLst/>
          </a:prstGeom>
          <a:noFill/>
          <a:ln w="9525">
            <a:noFill/>
            <a:miter lim="800000"/>
            <a:headEnd/>
            <a:tailEnd/>
          </a:ln>
        </p:spPr>
        <p:txBody>
          <a:bodyPr rot="0" vert="horz" wrap="square" lIns="91440" tIns="45720" rIns="91440" bIns="45720" anchor="t" anchorCtr="0">
            <a:noAutofit/>
          </a:bodyPr>
          <a:lstStyle/>
          <a:p>
            <a:r>
              <a:rPr lang="fr-FR" sz="1600" b="1" dirty="0" smtClean="0">
                <a:solidFill>
                  <a:schemeClr val="bg1">
                    <a:lumMod val="95000"/>
                  </a:schemeClr>
                </a:solidFill>
              </a:rPr>
              <a:t>INTRODUCTION</a:t>
            </a:r>
            <a:endParaRPr lang="fr-FR" sz="1600" b="1" dirty="0">
              <a:solidFill>
                <a:schemeClr val="bg1">
                  <a:lumMod val="95000"/>
                </a:schemeClr>
              </a:solidFill>
            </a:endParaRPr>
          </a:p>
        </p:txBody>
      </p:sp>
      <p:sp>
        <p:nvSpPr>
          <p:cNvPr id="8" name="ZoneTexte 7"/>
          <p:cNvSpPr txBox="1"/>
          <p:nvPr/>
        </p:nvSpPr>
        <p:spPr>
          <a:xfrm>
            <a:off x="974195" y="4087815"/>
            <a:ext cx="7777282" cy="1200329"/>
          </a:xfrm>
          <a:prstGeom prst="rect">
            <a:avLst/>
          </a:prstGeom>
          <a:noFill/>
        </p:spPr>
        <p:txBody>
          <a:bodyPr wrap="square" rtlCol="0">
            <a:spAutoFit/>
          </a:bodyPr>
          <a:lstStyle/>
          <a:p>
            <a:r>
              <a:rPr lang="fr-FR" dirty="0" smtClean="0"/>
              <a:t>         DWPro  met à disposition sont expertise et  ses ressources informatique et réseau, pour vous proposer avec </a:t>
            </a:r>
            <a:r>
              <a:rPr lang="fr-FR" dirty="0" err="1" smtClean="0"/>
              <a:t>WiSiO</a:t>
            </a:r>
            <a:r>
              <a:rPr lang="fr-FR" dirty="0" smtClean="0"/>
              <a:t> une gamme complète de solutions complètement </a:t>
            </a:r>
            <a:r>
              <a:rPr lang="fr-FR" dirty="0" err="1" smtClean="0"/>
              <a:t>virtualisées</a:t>
            </a:r>
            <a:r>
              <a:rPr lang="fr-FR" dirty="0" smtClean="0"/>
              <a:t> et maitrisées.</a:t>
            </a:r>
            <a:endParaRPr lang="fr-FR" dirty="0"/>
          </a:p>
          <a:p>
            <a:endParaRPr lang="fr-FR" dirty="0"/>
          </a:p>
        </p:txBody>
      </p:sp>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917" y="4086994"/>
            <a:ext cx="363027" cy="347213"/>
          </a:xfrm>
          <a:prstGeom prst="rect">
            <a:avLst/>
          </a:prstGeom>
        </p:spPr>
      </p:pic>
      <p:pic>
        <p:nvPicPr>
          <p:cNvPr id="16" name="Image 15"/>
          <p:cNvPicPr>
            <a:picLocks noChangeAspect="1"/>
          </p:cNvPicPr>
          <p:nvPr/>
        </p:nvPicPr>
        <p:blipFill rotWithShape="1">
          <a:blip r:embed="rId5" cstate="print">
            <a:extLst>
              <a:ext uri="{28A0092B-C50C-407E-A947-70E740481C1C}">
                <a14:useLocalDpi xmlns:a14="http://schemas.microsoft.com/office/drawing/2010/main" val="0"/>
              </a:ext>
            </a:extLst>
          </a:blip>
          <a:srcRect l="7026" t="13310" r="7966" b="18661"/>
          <a:stretch/>
        </p:blipFill>
        <p:spPr>
          <a:xfrm>
            <a:off x="262038" y="218694"/>
            <a:ext cx="1964344" cy="695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spTree>
    <p:custDataLst>
      <p:tags r:id="rId1"/>
    </p:custDataLst>
    <p:extLst>
      <p:ext uri="{BB962C8B-B14F-4D97-AF65-F5344CB8AC3E}">
        <p14:creationId xmlns:p14="http://schemas.microsoft.com/office/powerpoint/2010/main" val="2842773726"/>
      </p:ext>
    </p:extLst>
  </p:cSld>
  <p:clrMapOvr>
    <a:masterClrMapping/>
  </p:clrMapOvr>
  <mc:AlternateContent xmlns:mc="http://schemas.openxmlformats.org/markup-compatibility/2006" xmlns:p14="http://schemas.microsoft.com/office/powerpoint/2010/main">
    <mc:Choice Requires="p14">
      <p:transition spd="med" p14:dur="700" advTm="11680">
        <p:fade/>
      </p:transition>
    </mc:Choice>
    <mc:Fallback xmlns="">
      <p:transition spd="med" advTm="1168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62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10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0-#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0-#ppt_w/2"/>
                                          </p:val>
                                        </p:tav>
                                        <p:tav tm="100000">
                                          <p:val>
                                            <p:strVal val="#ppt_x"/>
                                          </p:val>
                                        </p:tav>
                                      </p:tavLst>
                                    </p:anim>
                                    <p:anim calcmode="lin" valueType="num">
                                      <p:cBhvr additive="base">
                                        <p:cTn id="43" dur="500" fill="hold"/>
                                        <p:tgtEl>
                                          <p:spTgt spid="20"/>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P spid="29" grpId="0" animBg="1"/>
      <p:bldP spid="31" grpId="0"/>
      <p:bldP spid="2" grpId="0"/>
      <p:bldP spid="2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p:cNvPicPr>
            <a:picLocks noChangeAspect="1"/>
          </p:cNvPicPr>
          <p:nvPr/>
        </p:nvPicPr>
        <p:blipFill rotWithShape="1">
          <a:blip r:embed="rId2" cstate="print">
            <a:extLst>
              <a:ext uri="{28A0092B-C50C-407E-A947-70E740481C1C}">
                <a14:useLocalDpi xmlns:a14="http://schemas.microsoft.com/office/drawing/2010/main" val="0"/>
              </a:ext>
            </a:extLst>
          </a:blip>
          <a:srcRect t="-1"/>
          <a:stretch/>
        </p:blipFill>
        <p:spPr>
          <a:xfrm>
            <a:off x="2752344" y="2339858"/>
            <a:ext cx="3403832" cy="756000"/>
          </a:xfrm>
          <a:prstGeom prst="rect">
            <a:avLst/>
          </a:prstGeom>
          <a:effectLst>
            <a:reflection blurRad="6350" stA="50000" endA="300" endPos="55000" dir="5400000" sy="-100000" algn="bl" rotWithShape="0"/>
          </a:effectLst>
        </p:spPr>
      </p:pic>
      <p:cxnSp>
        <p:nvCxnSpPr>
          <p:cNvPr id="22" name="Connecteur droit 21"/>
          <p:cNvCxnSpPr/>
          <p:nvPr/>
        </p:nvCxnSpPr>
        <p:spPr>
          <a:xfrm>
            <a:off x="2562228" y="8719344"/>
            <a:ext cx="6632575" cy="0"/>
          </a:xfrm>
          <a:prstGeom prst="line">
            <a:avLst/>
          </a:prstGeom>
        </p:spPr>
        <p:style>
          <a:lnRef idx="3">
            <a:schemeClr val="accent6"/>
          </a:lnRef>
          <a:fillRef idx="0">
            <a:schemeClr val="accent6"/>
          </a:fillRef>
          <a:effectRef idx="2">
            <a:schemeClr val="accent6"/>
          </a:effectRef>
          <a:fontRef idx="minor">
            <a:schemeClr val="tx1"/>
          </a:fontRef>
        </p:style>
      </p:cxnSp>
      <p:sp>
        <p:nvSpPr>
          <p:cNvPr id="19" name="Rectangle 3"/>
          <p:cNvSpPr>
            <a:spLocks noChangeArrowheads="1"/>
          </p:cNvSpPr>
          <p:nvPr/>
        </p:nvSpPr>
        <p:spPr bwMode="auto">
          <a:xfrm>
            <a:off x="1784062" y="15798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0" name="Groupe 29"/>
          <p:cNvGrpSpPr/>
          <p:nvPr/>
        </p:nvGrpSpPr>
        <p:grpSpPr>
          <a:xfrm>
            <a:off x="2627784" y="2752074"/>
            <a:ext cx="3511819" cy="32699"/>
            <a:chOff x="2627784" y="3217540"/>
            <a:chExt cx="3511819" cy="32699"/>
          </a:xfrm>
        </p:grpSpPr>
        <p:cxnSp>
          <p:nvCxnSpPr>
            <p:cNvPr id="16" name="Connecteur droit 15"/>
            <p:cNvCxnSpPr/>
            <p:nvPr/>
          </p:nvCxnSpPr>
          <p:spPr>
            <a:xfrm>
              <a:off x="2627784" y="3217540"/>
              <a:ext cx="3511819" cy="326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699792" y="3250239"/>
              <a:ext cx="34398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627784" y="3227775"/>
              <a:ext cx="1512168" cy="224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Ellipse 30"/>
          <p:cNvSpPr/>
          <p:nvPr/>
        </p:nvSpPr>
        <p:spPr>
          <a:xfrm>
            <a:off x="5177862" y="2237876"/>
            <a:ext cx="258234" cy="258234"/>
          </a:xfrm>
          <a:prstGeom prst="ellipse">
            <a:avLst/>
          </a:prstGeom>
          <a:solidFill>
            <a:srgbClr val="B4C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5834726" y="2968098"/>
            <a:ext cx="249442" cy="249442"/>
          </a:xfrm>
          <a:prstGeom prst="ellipse">
            <a:avLst/>
          </a:prstGeom>
          <a:solidFill>
            <a:srgbClr val="B4C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p:cNvGrpSpPr/>
          <p:nvPr/>
        </p:nvGrpSpPr>
        <p:grpSpPr>
          <a:xfrm>
            <a:off x="-41910" y="-27941"/>
            <a:ext cx="9222422" cy="1143809"/>
            <a:chOff x="-41910" y="-27941"/>
            <a:chExt cx="9222422" cy="1143809"/>
          </a:xfrm>
        </p:grpSpPr>
        <p:sp>
          <p:nvSpPr>
            <p:cNvPr id="21" name="Rectangle 20"/>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6" name="Rectangle 25"/>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8" name="Triangle isocèle 27"/>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pic>
          <p:nvPicPr>
            <p:cNvPr id="34" name="Image 33"/>
            <p:cNvPicPr/>
            <p:nvPr/>
          </p:nvPicPr>
          <p:blipFill>
            <a:blip r:embed="rId3" cstate="print">
              <a:extLst>
                <a:ext uri="{28A0092B-C50C-407E-A947-70E740481C1C}">
                  <a14:useLocalDpi xmlns:a14="http://schemas.microsoft.com/office/drawing/2010/main" val="0"/>
                </a:ext>
              </a:extLst>
            </a:blip>
            <a:stretch>
              <a:fillRect/>
            </a:stretch>
          </p:blipFill>
          <p:spPr bwMode="auto">
            <a:xfrm>
              <a:off x="539134" y="267610"/>
              <a:ext cx="1512585" cy="620313"/>
            </a:xfrm>
            <a:prstGeom prst="roundRect">
              <a:avLst>
                <a:gd name="adj" fmla="val 8594"/>
              </a:avLst>
            </a:prstGeom>
            <a:solidFill>
              <a:srgbClr val="FFFFFF">
                <a:shade val="85000"/>
              </a:srgbClr>
            </a:solidFill>
            <a:ln w="762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reflection blurRad="12700" stA="38000" endPos="28000" dist="5000" dir="5400000" sy="-100000" algn="bl" rotWithShape="0"/>
            </a:effectLst>
            <a:extLst>
              <a:ext uri="{53640926-AAD7-44d8-BBD7-CCE9431645EC}">
                <a14:shadowObscured xmlns:a14="http://schemas.microsoft.com/office/drawing/2010/main"/>
              </a:ext>
            </a:extLst>
          </p:spPr>
        </p:pic>
        <p:sp>
          <p:nvSpPr>
            <p:cNvPr id="35" name="Zone de texte 2"/>
            <p:cNvSpPr txBox="1">
              <a:spLocks noChangeArrowheads="1"/>
            </p:cNvSpPr>
            <p:nvPr/>
          </p:nvSpPr>
          <p:spPr bwMode="auto">
            <a:xfrm>
              <a:off x="2226382" y="372492"/>
              <a:ext cx="3186286"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sz="1800" dirty="0">
                  <a:solidFill>
                    <a:srgbClr val="215477"/>
                  </a:solidFill>
                  <a:effectLst>
                    <a:glow rad="279400">
                      <a:schemeClr val="bg1">
                        <a:alpha val="41000"/>
                      </a:schemeClr>
                    </a:glow>
                  </a:effectLst>
                  <a:latin typeface="Calibri"/>
                  <a:ea typeface="Calibri"/>
                  <a:cs typeface="Times New Roman"/>
                </a:rPr>
                <a:t>Professional Videoconferencing </a:t>
              </a:r>
              <a:endParaRPr lang="fr-FR" sz="1100" dirty="0">
                <a:effectLst/>
                <a:latin typeface="Calibri"/>
                <a:ea typeface="Calibri"/>
                <a:cs typeface="Times New Roman"/>
              </a:endParaRPr>
            </a:p>
          </p:txBody>
        </p:sp>
        <p:sp>
          <p:nvSpPr>
            <p:cNvPr id="36"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sp>
          <p:nvSpPr>
            <p:cNvPr id="37"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8"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 name="ZoneTexte 1"/>
          <p:cNvSpPr txBox="1"/>
          <p:nvPr/>
        </p:nvSpPr>
        <p:spPr>
          <a:xfrm>
            <a:off x="1548351" y="4585692"/>
            <a:ext cx="1404366" cy="523220"/>
          </a:xfrm>
          <a:prstGeom prst="rect">
            <a:avLst/>
          </a:prstGeom>
          <a:noFill/>
        </p:spPr>
        <p:txBody>
          <a:bodyPr wrap="square" rtlCol="0">
            <a:spAutoFit/>
          </a:bodyPr>
          <a:lstStyle>
            <a:defPPr>
              <a:defRPr lang="fr-FR"/>
            </a:defPPr>
            <a:lvl1pPr>
              <a:defRPr sz="2000">
                <a:effectLst>
                  <a:reflection blurRad="6350" stA="22000" endPos="60000" dist="29997" dir="5400000" sy="-100000" algn="bl" rotWithShape="0"/>
                </a:effectLst>
              </a:defRPr>
            </a:lvl1pPr>
          </a:lstStyle>
          <a:p>
            <a:r>
              <a:rPr lang="fr-FR" sz="2800" dirty="0"/>
              <a:t>Contact:</a:t>
            </a:r>
          </a:p>
        </p:txBody>
      </p:sp>
      <p:sp>
        <p:nvSpPr>
          <p:cNvPr id="24" name="ZoneTexte 23"/>
          <p:cNvSpPr txBox="1"/>
          <p:nvPr/>
        </p:nvSpPr>
        <p:spPr>
          <a:xfrm>
            <a:off x="3273328" y="4647247"/>
            <a:ext cx="2292738" cy="400110"/>
          </a:xfrm>
          <a:prstGeom prst="rect">
            <a:avLst/>
          </a:prstGeom>
          <a:noFill/>
        </p:spPr>
        <p:txBody>
          <a:bodyPr wrap="square" rtlCol="0">
            <a:spAutoFit/>
          </a:bodyPr>
          <a:lstStyle>
            <a:defPPr>
              <a:defRPr lang="fr-FR"/>
            </a:defPPr>
            <a:lvl1pPr>
              <a:defRPr sz="2000">
                <a:effectLst>
                  <a:reflection blurRad="6350" stA="22000" endPos="60000" dist="29997" dir="5400000" sy="-100000" algn="bl" rotWithShape="0"/>
                </a:effectLst>
              </a:defRPr>
            </a:lvl1pPr>
          </a:lstStyle>
          <a:p>
            <a:r>
              <a:rPr lang="fr-FR" dirty="0" smtClean="0"/>
              <a:t>contact@dwpro.fr</a:t>
            </a:r>
            <a:endParaRPr lang="fr-FR" dirty="0"/>
          </a:p>
        </p:txBody>
      </p:sp>
      <p:sp>
        <p:nvSpPr>
          <p:cNvPr id="25" name="ZoneTexte 24"/>
          <p:cNvSpPr txBox="1"/>
          <p:nvPr/>
        </p:nvSpPr>
        <p:spPr>
          <a:xfrm>
            <a:off x="5670421" y="4647247"/>
            <a:ext cx="2292738" cy="400110"/>
          </a:xfrm>
          <a:prstGeom prst="rect">
            <a:avLst/>
          </a:prstGeom>
          <a:noFill/>
        </p:spPr>
        <p:txBody>
          <a:bodyPr wrap="square" rtlCol="0">
            <a:spAutoFit/>
          </a:bodyPr>
          <a:lstStyle/>
          <a:p>
            <a:r>
              <a:rPr lang="fr-FR" sz="2000" dirty="0" smtClean="0">
                <a:effectLst>
                  <a:reflection blurRad="6350" stA="22000" endPos="60000" dist="29997" dir="5400000" sy="-100000" algn="bl" rotWithShape="0"/>
                </a:effectLst>
              </a:rPr>
              <a:t>04 42 90 16 04</a:t>
            </a:r>
            <a:endParaRPr lang="fr-FR" sz="2000" dirty="0">
              <a:effectLst>
                <a:reflection blurRad="6350" stA="22000" endPos="60000" dist="29997" dir="5400000" sy="-100000" algn="bl" rotWithShape="0"/>
              </a:effectLst>
            </a:endParaRPr>
          </a:p>
        </p:txBody>
      </p:sp>
      <p:pic>
        <p:nvPicPr>
          <p:cNvPr id="39" name="Image 38"/>
          <p:cNvPicPr preferRelativeResize="0">
            <a:picLocks/>
          </p:cNvPicPr>
          <p:nvPr/>
        </p:nvPicPr>
        <p:blipFill rotWithShape="1">
          <a:blip r:embed="rId4">
            <a:extLst>
              <a:ext uri="{28A0092B-C50C-407E-A947-70E740481C1C}">
                <a14:useLocalDpi xmlns:a14="http://schemas.microsoft.com/office/drawing/2010/main" val="0"/>
              </a:ext>
            </a:extLst>
          </a:blip>
          <a:srcRect t="885" r="11304" b="13678"/>
          <a:stretch/>
        </p:blipFill>
        <p:spPr>
          <a:xfrm rot="16200000">
            <a:off x="4360714" y="1065421"/>
            <a:ext cx="118304" cy="7040542"/>
          </a:xfrm>
          <a:prstGeom prst="rect">
            <a:avLst/>
          </a:prstGeom>
        </p:spPr>
      </p:pic>
    </p:spTree>
    <p:extLst>
      <p:ext uri="{BB962C8B-B14F-4D97-AF65-F5344CB8AC3E}">
        <p14:creationId xmlns:p14="http://schemas.microsoft.com/office/powerpoint/2010/main" val="1592177216"/>
      </p:ext>
    </p:extLst>
  </p:cSld>
  <p:clrMapOvr>
    <a:masterClrMapping/>
  </p:clrMapOvr>
  <mc:AlternateContent xmlns:mc="http://schemas.openxmlformats.org/markup-compatibility/2006" xmlns:p14="http://schemas.microsoft.com/office/powerpoint/2010/main">
    <mc:Choice Requires="p14">
      <p:transition p14:dur="10" advTm="11693"/>
    </mc:Choice>
    <mc:Fallback xmlns="">
      <p:transition advTm="1169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80">
                                          <p:stCondLst>
                                            <p:cond delay="0"/>
                                          </p:stCondLst>
                                        </p:cTn>
                                        <p:tgtEl>
                                          <p:spTgt spid="31"/>
                                        </p:tgtEl>
                                      </p:cBhvr>
                                    </p:animEffect>
                                    <p:anim calcmode="lin" valueType="num">
                                      <p:cBhvr>
                                        <p:cTn id="1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2" dur="26">
                                          <p:stCondLst>
                                            <p:cond delay="650"/>
                                          </p:stCondLst>
                                        </p:cTn>
                                        <p:tgtEl>
                                          <p:spTgt spid="31"/>
                                        </p:tgtEl>
                                      </p:cBhvr>
                                      <p:to x="100000" y="60000"/>
                                    </p:animScale>
                                    <p:animScale>
                                      <p:cBhvr>
                                        <p:cTn id="23" dur="166" decel="50000">
                                          <p:stCondLst>
                                            <p:cond delay="676"/>
                                          </p:stCondLst>
                                        </p:cTn>
                                        <p:tgtEl>
                                          <p:spTgt spid="31"/>
                                        </p:tgtEl>
                                      </p:cBhvr>
                                      <p:to x="100000" y="100000"/>
                                    </p:animScale>
                                    <p:animScale>
                                      <p:cBhvr>
                                        <p:cTn id="24" dur="26">
                                          <p:stCondLst>
                                            <p:cond delay="1312"/>
                                          </p:stCondLst>
                                        </p:cTn>
                                        <p:tgtEl>
                                          <p:spTgt spid="31"/>
                                        </p:tgtEl>
                                      </p:cBhvr>
                                      <p:to x="100000" y="80000"/>
                                    </p:animScale>
                                    <p:animScale>
                                      <p:cBhvr>
                                        <p:cTn id="25" dur="166" decel="50000">
                                          <p:stCondLst>
                                            <p:cond delay="1338"/>
                                          </p:stCondLst>
                                        </p:cTn>
                                        <p:tgtEl>
                                          <p:spTgt spid="31"/>
                                        </p:tgtEl>
                                      </p:cBhvr>
                                      <p:to x="100000" y="100000"/>
                                    </p:animScale>
                                    <p:animScale>
                                      <p:cBhvr>
                                        <p:cTn id="26" dur="26">
                                          <p:stCondLst>
                                            <p:cond delay="1642"/>
                                          </p:stCondLst>
                                        </p:cTn>
                                        <p:tgtEl>
                                          <p:spTgt spid="31"/>
                                        </p:tgtEl>
                                      </p:cBhvr>
                                      <p:to x="100000" y="90000"/>
                                    </p:animScale>
                                    <p:animScale>
                                      <p:cBhvr>
                                        <p:cTn id="27" dur="166" decel="50000">
                                          <p:stCondLst>
                                            <p:cond delay="1668"/>
                                          </p:stCondLst>
                                        </p:cTn>
                                        <p:tgtEl>
                                          <p:spTgt spid="31"/>
                                        </p:tgtEl>
                                      </p:cBhvr>
                                      <p:to x="100000" y="100000"/>
                                    </p:animScale>
                                    <p:animScale>
                                      <p:cBhvr>
                                        <p:cTn id="28" dur="26">
                                          <p:stCondLst>
                                            <p:cond delay="1808"/>
                                          </p:stCondLst>
                                        </p:cTn>
                                        <p:tgtEl>
                                          <p:spTgt spid="31"/>
                                        </p:tgtEl>
                                      </p:cBhvr>
                                      <p:to x="100000" y="95000"/>
                                    </p:animScale>
                                    <p:animScale>
                                      <p:cBhvr>
                                        <p:cTn id="29" dur="166" decel="50000">
                                          <p:stCondLst>
                                            <p:cond delay="1834"/>
                                          </p:stCondLst>
                                        </p:cTn>
                                        <p:tgtEl>
                                          <p:spTgt spid="31"/>
                                        </p:tgtEl>
                                      </p:cBhvr>
                                      <p:to x="100000" y="100000"/>
                                    </p:animScale>
                                  </p:childTnLst>
                                </p:cTn>
                              </p:par>
                              <p:par>
                                <p:cTn id="30" presetID="26" presetClass="entr" presetSubtype="0" fill="hold" grpId="0" nodeType="withEffect">
                                  <p:stCondLst>
                                    <p:cond delay="50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80">
                                          <p:stCondLst>
                                            <p:cond delay="0"/>
                                          </p:stCondLst>
                                        </p:cTn>
                                        <p:tgtEl>
                                          <p:spTgt spid="32"/>
                                        </p:tgtEl>
                                      </p:cBhvr>
                                    </p:animEffect>
                                    <p:anim calcmode="lin" valueType="num">
                                      <p:cBhvr>
                                        <p:cTn id="33"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8" dur="26">
                                          <p:stCondLst>
                                            <p:cond delay="650"/>
                                          </p:stCondLst>
                                        </p:cTn>
                                        <p:tgtEl>
                                          <p:spTgt spid="32"/>
                                        </p:tgtEl>
                                      </p:cBhvr>
                                      <p:to x="100000" y="60000"/>
                                    </p:animScale>
                                    <p:animScale>
                                      <p:cBhvr>
                                        <p:cTn id="39" dur="166" decel="50000">
                                          <p:stCondLst>
                                            <p:cond delay="676"/>
                                          </p:stCondLst>
                                        </p:cTn>
                                        <p:tgtEl>
                                          <p:spTgt spid="32"/>
                                        </p:tgtEl>
                                      </p:cBhvr>
                                      <p:to x="100000" y="100000"/>
                                    </p:animScale>
                                    <p:animScale>
                                      <p:cBhvr>
                                        <p:cTn id="40" dur="26">
                                          <p:stCondLst>
                                            <p:cond delay="1312"/>
                                          </p:stCondLst>
                                        </p:cTn>
                                        <p:tgtEl>
                                          <p:spTgt spid="32"/>
                                        </p:tgtEl>
                                      </p:cBhvr>
                                      <p:to x="100000" y="80000"/>
                                    </p:animScale>
                                    <p:animScale>
                                      <p:cBhvr>
                                        <p:cTn id="41" dur="166" decel="50000">
                                          <p:stCondLst>
                                            <p:cond delay="1338"/>
                                          </p:stCondLst>
                                        </p:cTn>
                                        <p:tgtEl>
                                          <p:spTgt spid="32"/>
                                        </p:tgtEl>
                                      </p:cBhvr>
                                      <p:to x="100000" y="100000"/>
                                    </p:animScale>
                                    <p:animScale>
                                      <p:cBhvr>
                                        <p:cTn id="42" dur="26">
                                          <p:stCondLst>
                                            <p:cond delay="1642"/>
                                          </p:stCondLst>
                                        </p:cTn>
                                        <p:tgtEl>
                                          <p:spTgt spid="32"/>
                                        </p:tgtEl>
                                      </p:cBhvr>
                                      <p:to x="100000" y="90000"/>
                                    </p:animScale>
                                    <p:animScale>
                                      <p:cBhvr>
                                        <p:cTn id="43" dur="166" decel="50000">
                                          <p:stCondLst>
                                            <p:cond delay="1668"/>
                                          </p:stCondLst>
                                        </p:cTn>
                                        <p:tgtEl>
                                          <p:spTgt spid="32"/>
                                        </p:tgtEl>
                                      </p:cBhvr>
                                      <p:to x="100000" y="100000"/>
                                    </p:animScale>
                                    <p:animScale>
                                      <p:cBhvr>
                                        <p:cTn id="44" dur="26">
                                          <p:stCondLst>
                                            <p:cond delay="1808"/>
                                          </p:stCondLst>
                                        </p:cTn>
                                        <p:tgtEl>
                                          <p:spTgt spid="32"/>
                                        </p:tgtEl>
                                      </p:cBhvr>
                                      <p:to x="100000" y="95000"/>
                                    </p:animScale>
                                    <p:animScale>
                                      <p:cBhvr>
                                        <p:cTn id="45" dur="166" decel="50000">
                                          <p:stCondLst>
                                            <p:cond delay="1834"/>
                                          </p:stCondLst>
                                        </p:cTn>
                                        <p:tgtEl>
                                          <p:spTgt spid="32"/>
                                        </p:tgtEl>
                                      </p:cBhvr>
                                      <p:to x="100000" y="100000"/>
                                    </p:animScale>
                                  </p:childTnLst>
                                </p:cTn>
                              </p:par>
                            </p:childTnLst>
                          </p:cTn>
                        </p:par>
                        <p:par>
                          <p:cTn id="46" fill="hold">
                            <p:stCondLst>
                              <p:cond delay="3500"/>
                            </p:stCondLst>
                            <p:childTnLst>
                              <p:par>
                                <p:cTn id="47" presetID="10" presetClass="entr" presetSubtype="0" fill="hold" grpId="0" nodeType="afterEffect">
                                  <p:stCondLst>
                                    <p:cond delay="50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23"/>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8" name="Triangle isocèle 27"/>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1" name="Zone de texte 2"/>
          <p:cNvSpPr txBox="1">
            <a:spLocks noChangeArrowheads="1"/>
          </p:cNvSpPr>
          <p:nvPr/>
        </p:nvSpPr>
        <p:spPr bwMode="auto">
          <a:xfrm>
            <a:off x="2411760" y="422811"/>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sz="1800" dirty="0" smtClean="0">
                <a:solidFill>
                  <a:srgbClr val="215477"/>
                </a:solidFill>
                <a:effectLst>
                  <a:glow rad="279400">
                    <a:schemeClr val="bg1">
                      <a:alpha val="41000"/>
                    </a:schemeClr>
                  </a:glow>
                </a:effectLst>
                <a:latin typeface="Calibri"/>
                <a:ea typeface="Calibri"/>
                <a:cs typeface="Times New Roman"/>
              </a:rPr>
              <a:t>Votre </a:t>
            </a:r>
            <a:r>
              <a:rPr lang="fr-FR" sz="1800" dirty="0" err="1" smtClean="0">
                <a:solidFill>
                  <a:srgbClr val="215477"/>
                </a:solidFill>
                <a:effectLst>
                  <a:glow rad="279400">
                    <a:schemeClr val="bg1">
                      <a:alpha val="41000"/>
                    </a:schemeClr>
                  </a:glow>
                </a:effectLst>
                <a:latin typeface="Calibri"/>
                <a:ea typeface="Calibri"/>
                <a:cs typeface="Times New Roman"/>
              </a:rPr>
              <a:t>cloud</a:t>
            </a:r>
            <a:r>
              <a:rPr lang="fr-FR" sz="1800" dirty="0" smtClean="0">
                <a:solidFill>
                  <a:srgbClr val="215477"/>
                </a:solidFill>
                <a:effectLst>
                  <a:glow rad="279400">
                    <a:schemeClr val="bg1">
                      <a:alpha val="41000"/>
                    </a:schemeClr>
                  </a:glow>
                </a:effectLst>
                <a:latin typeface="Calibri"/>
                <a:ea typeface="Calibri"/>
                <a:cs typeface="Times New Roman"/>
              </a:rPr>
              <a:t> de visioconférence pro</a:t>
            </a:r>
            <a:endParaRPr lang="fr-FR" sz="1100" dirty="0">
              <a:effectLst/>
              <a:latin typeface="Calibri"/>
              <a:ea typeface="Calibri"/>
              <a:cs typeface="Times New Roman"/>
            </a:endParaRPr>
          </a:p>
        </p:txBody>
      </p:sp>
      <p:sp>
        <p:nvSpPr>
          <p:cNvPr id="1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Zone de texte 2"/>
          <p:cNvSpPr txBox="1">
            <a:spLocks noChangeArrowheads="1"/>
          </p:cNvSpPr>
          <p:nvPr/>
        </p:nvSpPr>
        <p:spPr bwMode="auto">
          <a:xfrm>
            <a:off x="6124016" y="841276"/>
            <a:ext cx="2592288" cy="365760"/>
          </a:xfrm>
          <a:prstGeom prst="rect">
            <a:avLst/>
          </a:prstGeom>
          <a:noFill/>
          <a:ln w="9525">
            <a:noFill/>
            <a:miter lim="800000"/>
            <a:headEnd/>
            <a:tailEnd/>
          </a:ln>
        </p:spPr>
        <p:txBody>
          <a:bodyPr rot="0" vert="horz" wrap="square" lIns="91440" tIns="45720" rIns="91440" bIns="45720" anchor="t" anchorCtr="0">
            <a:noAutofit/>
          </a:bodyPr>
          <a:lstStyle/>
          <a:p>
            <a:r>
              <a:rPr lang="fr-FR" sz="1600" b="1" dirty="0" smtClean="0">
                <a:solidFill>
                  <a:schemeClr val="bg1">
                    <a:lumMod val="95000"/>
                  </a:schemeClr>
                </a:solidFill>
              </a:rPr>
              <a:t>La gamme </a:t>
            </a:r>
            <a:r>
              <a:rPr lang="fr-FR" sz="1600" b="1" dirty="0" err="1" smtClean="0">
                <a:solidFill>
                  <a:schemeClr val="bg1">
                    <a:lumMod val="95000"/>
                  </a:schemeClr>
                </a:solidFill>
              </a:rPr>
              <a:t>WiSiO</a:t>
            </a:r>
            <a:endParaRPr lang="fr-FR" sz="1600" b="1" dirty="0">
              <a:solidFill>
                <a:schemeClr val="bg1">
                  <a:lumMod val="95000"/>
                </a:schemeClr>
              </a:solidFill>
            </a:endParaRPr>
          </a:p>
        </p:txBody>
      </p:sp>
      <p:pic>
        <p:nvPicPr>
          <p:cNvPr id="16" name="Image 15"/>
          <p:cNvPicPr>
            <a:picLocks noChangeAspect="1"/>
          </p:cNvPicPr>
          <p:nvPr/>
        </p:nvPicPr>
        <p:blipFill rotWithShape="1">
          <a:blip r:embed="rId3" cstate="print">
            <a:extLst>
              <a:ext uri="{28A0092B-C50C-407E-A947-70E740481C1C}">
                <a14:useLocalDpi xmlns:a14="http://schemas.microsoft.com/office/drawing/2010/main" val="0"/>
              </a:ext>
            </a:extLst>
          </a:blip>
          <a:srcRect l="7026" t="13310" r="7966" b="18661"/>
          <a:stretch/>
        </p:blipFill>
        <p:spPr>
          <a:xfrm>
            <a:off x="262038" y="218694"/>
            <a:ext cx="1964344" cy="695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 name="Groupe 2"/>
          <p:cNvGrpSpPr/>
          <p:nvPr/>
        </p:nvGrpSpPr>
        <p:grpSpPr>
          <a:xfrm>
            <a:off x="3203848" y="1188000"/>
            <a:ext cx="2088232" cy="792000"/>
            <a:chOff x="218376" y="1778978"/>
            <a:chExt cx="4065592" cy="1541950"/>
          </a:xfrm>
        </p:grpSpPr>
        <p:pic>
          <p:nvPicPr>
            <p:cNvPr id="17" name="Image 16"/>
            <p:cNvPicPr>
              <a:picLocks noChangeAspect="1"/>
            </p:cNvPicPr>
            <p:nvPr/>
          </p:nvPicPr>
          <p:blipFill rotWithShape="1">
            <a:blip r:embed="rId4" cstate="print">
              <a:extLst>
                <a:ext uri="{28A0092B-C50C-407E-A947-70E740481C1C}">
                  <a14:useLocalDpi xmlns:a14="http://schemas.microsoft.com/office/drawing/2010/main" val="0"/>
                </a:ext>
              </a:extLst>
            </a:blip>
            <a:srcRect t="14141" b="158"/>
            <a:stretch/>
          </p:blipFill>
          <p:spPr>
            <a:xfrm>
              <a:off x="218376" y="1778978"/>
              <a:ext cx="4065592" cy="1541950"/>
            </a:xfrm>
            <a:prstGeom prst="rect">
              <a:avLst/>
            </a:prstGeom>
          </p:spPr>
        </p:pic>
        <p:sp>
          <p:nvSpPr>
            <p:cNvPr id="18" name="Rectangle 17"/>
            <p:cNvSpPr/>
            <p:nvPr/>
          </p:nvSpPr>
          <p:spPr>
            <a:xfrm>
              <a:off x="794440" y="2892432"/>
              <a:ext cx="3024336" cy="359345"/>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200" dirty="0" smtClean="0"/>
                <a:t>VOTRE CLOUD VISIO</a:t>
              </a:r>
              <a:endParaRPr lang="fr-FR" sz="1200" dirty="0"/>
            </a:p>
          </p:txBody>
        </p:sp>
      </p:grpSp>
      <p:sp>
        <p:nvSpPr>
          <p:cNvPr id="4" name="Accolade fermante 3"/>
          <p:cNvSpPr/>
          <p:nvPr/>
        </p:nvSpPr>
        <p:spPr>
          <a:xfrm rot="16200000">
            <a:off x="4499994" y="-2039045"/>
            <a:ext cx="216024" cy="8424937"/>
          </a:xfrm>
          <a:prstGeom prst="rightBrace">
            <a:avLst>
              <a:gd name="adj1" fmla="val 98541"/>
              <a:gd name="adj2" fmla="val 46549"/>
            </a:avLst>
          </a:prstGeom>
          <a:ln w="28575">
            <a:solidFill>
              <a:schemeClr val="bg2">
                <a:lumMod val="5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grpSp>
        <p:nvGrpSpPr>
          <p:cNvPr id="6" name="Groupe 5"/>
          <p:cNvGrpSpPr/>
          <p:nvPr/>
        </p:nvGrpSpPr>
        <p:grpSpPr>
          <a:xfrm>
            <a:off x="179512" y="2641476"/>
            <a:ext cx="2160240" cy="2888689"/>
            <a:chOff x="179512" y="2074475"/>
            <a:chExt cx="2160240" cy="2888689"/>
          </a:xfrm>
        </p:grpSpPr>
        <p:grpSp>
          <p:nvGrpSpPr>
            <p:cNvPr id="21" name="Groupe 20"/>
            <p:cNvGrpSpPr/>
            <p:nvPr/>
          </p:nvGrpSpPr>
          <p:grpSpPr>
            <a:xfrm>
              <a:off x="683568" y="2208734"/>
              <a:ext cx="1296371" cy="573722"/>
              <a:chOff x="218376" y="1524516"/>
              <a:chExt cx="4065592" cy="1799269"/>
            </a:xfrm>
          </p:grpSpPr>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376" y="1524516"/>
                <a:ext cx="4065592" cy="1799269"/>
              </a:xfrm>
              <a:prstGeom prst="rect">
                <a:avLst/>
              </a:prstGeom>
            </p:spPr>
          </p:pic>
          <p:sp>
            <p:nvSpPr>
              <p:cNvPr id="26" name="Rectangle 25"/>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100" b="1" dirty="0" smtClean="0">
                    <a:solidFill>
                      <a:schemeClr val="accent5">
                        <a:lumMod val="50000"/>
                      </a:schemeClr>
                    </a:solidFill>
                  </a:rPr>
                  <a:t>MOBILE </a:t>
                </a:r>
                <a:r>
                  <a:rPr lang="fr-FR" sz="1100" b="1" dirty="0" smtClean="0">
                    <a:solidFill>
                      <a:srgbClr val="EE7816"/>
                    </a:solidFill>
                  </a:rPr>
                  <a:t>1</a:t>
                </a:r>
                <a:r>
                  <a:rPr lang="fr-FR" sz="1100" b="1" dirty="0" smtClean="0">
                    <a:solidFill>
                      <a:schemeClr val="accent5">
                        <a:lumMod val="50000"/>
                      </a:schemeClr>
                    </a:solidFill>
                  </a:rPr>
                  <a:t>to</a:t>
                </a:r>
                <a:r>
                  <a:rPr lang="fr-FR" sz="1100" b="1" dirty="0" smtClean="0">
                    <a:solidFill>
                      <a:srgbClr val="EE7816"/>
                    </a:solidFill>
                  </a:rPr>
                  <a:t>1</a:t>
                </a:r>
                <a:endParaRPr lang="fr-FR" sz="1100" b="1" dirty="0">
                  <a:solidFill>
                    <a:srgbClr val="EE7816"/>
                  </a:solidFill>
                </a:endParaRPr>
              </a:p>
            </p:txBody>
          </p:sp>
        </p:grpSp>
        <p:pic>
          <p:nvPicPr>
            <p:cNvPr id="27" name="Image 26"/>
            <p:cNvPicPr preferRelativeResize="0">
              <a:picLocks/>
            </p:cNvPicPr>
            <p:nvPr/>
          </p:nvPicPr>
          <p:blipFill rotWithShape="1">
            <a:blip r:embed="rId6">
              <a:extLst>
                <a:ext uri="{28A0092B-C50C-407E-A947-70E740481C1C}">
                  <a14:useLocalDpi xmlns:a14="http://schemas.microsoft.com/office/drawing/2010/main" val="0"/>
                </a:ext>
              </a:extLst>
            </a:blip>
            <a:srcRect t="885" r="11304" b="13678"/>
            <a:stretch/>
          </p:blipFill>
          <p:spPr>
            <a:xfrm>
              <a:off x="2226207" y="2074475"/>
              <a:ext cx="113545" cy="2888689"/>
            </a:xfrm>
            <a:prstGeom prst="rect">
              <a:avLst/>
            </a:prstGeom>
          </p:spPr>
        </p:pic>
        <p:sp>
          <p:nvSpPr>
            <p:cNvPr id="30" name="ZoneTexte 29"/>
            <p:cNvSpPr txBox="1"/>
            <p:nvPr/>
          </p:nvSpPr>
          <p:spPr>
            <a:xfrm>
              <a:off x="262038" y="3058304"/>
              <a:ext cx="1861690" cy="646331"/>
            </a:xfrm>
            <a:prstGeom prst="rect">
              <a:avLst/>
            </a:prstGeom>
            <a:noFill/>
          </p:spPr>
          <p:txBody>
            <a:bodyPr wrap="square" rtlCol="0">
              <a:spAutoFit/>
            </a:bodyPr>
            <a:lstStyle/>
            <a:p>
              <a:r>
                <a:rPr lang="fr-FR" sz="1200" b="1" dirty="0" smtClean="0"/>
                <a:t>Solution logicielle mobile</a:t>
              </a:r>
              <a:r>
                <a:rPr lang="fr-FR" sz="1200" dirty="0" smtClean="0"/>
                <a:t> fonctionnant sur </a:t>
              </a:r>
              <a:br>
                <a:rPr lang="fr-FR" sz="1200" dirty="0" smtClean="0"/>
              </a:br>
              <a:r>
                <a:rPr lang="fr-FR" sz="1200" b="1" dirty="0" smtClean="0"/>
                <a:t>PC / Mac / </a:t>
              </a:r>
              <a:r>
                <a:rPr lang="fr-FR" sz="1200" b="1" dirty="0" err="1" smtClean="0"/>
                <a:t>iOS</a:t>
              </a:r>
              <a:r>
                <a:rPr lang="fr-FR" sz="1200" b="1" dirty="0" smtClean="0"/>
                <a:t> / </a:t>
              </a:r>
              <a:r>
                <a:rPr lang="fr-FR" sz="1200" b="1" dirty="0" err="1" smtClean="0"/>
                <a:t>Android</a:t>
              </a:r>
              <a:endParaRPr lang="fr-FR" sz="1200" b="1" dirty="0"/>
            </a:p>
          </p:txBody>
        </p:sp>
        <p:pic>
          <p:nvPicPr>
            <p:cNvPr id="32" name="Imag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3138369"/>
              <a:ext cx="142151" cy="135959"/>
            </a:xfrm>
            <a:prstGeom prst="rect">
              <a:avLst/>
            </a:prstGeom>
          </p:spPr>
        </p:pic>
        <p:sp>
          <p:nvSpPr>
            <p:cNvPr id="33" name="ZoneTexte 32"/>
            <p:cNvSpPr txBox="1"/>
            <p:nvPr/>
          </p:nvSpPr>
          <p:spPr>
            <a:xfrm>
              <a:off x="262038" y="3721596"/>
              <a:ext cx="1861690" cy="276999"/>
            </a:xfrm>
            <a:prstGeom prst="rect">
              <a:avLst/>
            </a:prstGeom>
            <a:noFill/>
          </p:spPr>
          <p:txBody>
            <a:bodyPr wrap="square" rtlCol="0">
              <a:spAutoFit/>
            </a:bodyPr>
            <a:lstStyle/>
            <a:p>
              <a:pPr algn="just"/>
              <a:r>
                <a:rPr lang="fr-FR" sz="1200" dirty="0" smtClean="0"/>
                <a:t>Point-à-point</a:t>
              </a:r>
              <a:endParaRPr lang="fr-FR" sz="1200" dirty="0"/>
            </a:p>
          </p:txBody>
        </p:sp>
        <p:pic>
          <p:nvPicPr>
            <p:cNvPr id="35" name="Imag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3801661"/>
              <a:ext cx="142151" cy="135959"/>
            </a:xfrm>
            <a:prstGeom prst="rect">
              <a:avLst/>
            </a:prstGeom>
          </p:spPr>
        </p:pic>
        <p:sp>
          <p:nvSpPr>
            <p:cNvPr id="36" name="ZoneTexte 35"/>
            <p:cNvSpPr txBox="1"/>
            <p:nvPr/>
          </p:nvSpPr>
          <p:spPr>
            <a:xfrm>
              <a:off x="262038" y="4009628"/>
              <a:ext cx="2077714" cy="276999"/>
            </a:xfrm>
            <a:prstGeom prst="rect">
              <a:avLst/>
            </a:prstGeom>
            <a:noFill/>
          </p:spPr>
          <p:txBody>
            <a:bodyPr wrap="square" rtlCol="0">
              <a:spAutoFit/>
            </a:bodyPr>
            <a:lstStyle/>
            <a:p>
              <a:r>
                <a:rPr lang="fr-FR" sz="1200" dirty="0" smtClean="0"/>
                <a:t>Communications HD Illimitées</a:t>
              </a:r>
              <a:endParaRPr lang="fr-FR" sz="1200" dirty="0"/>
            </a:p>
          </p:txBody>
        </p:sp>
        <p:pic>
          <p:nvPicPr>
            <p:cNvPr id="37" name="Imag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4089693"/>
              <a:ext cx="142151" cy="135959"/>
            </a:xfrm>
            <a:prstGeom prst="rect">
              <a:avLst/>
            </a:prstGeom>
          </p:spPr>
        </p:pic>
      </p:grpSp>
      <p:grpSp>
        <p:nvGrpSpPr>
          <p:cNvPr id="79" name="Groupe 78"/>
          <p:cNvGrpSpPr/>
          <p:nvPr/>
        </p:nvGrpSpPr>
        <p:grpSpPr>
          <a:xfrm>
            <a:off x="6891492" y="2783434"/>
            <a:ext cx="2217012" cy="2193885"/>
            <a:chOff x="4572000" y="2209428"/>
            <a:chExt cx="2217012" cy="2193885"/>
          </a:xfrm>
        </p:grpSpPr>
        <p:grpSp>
          <p:nvGrpSpPr>
            <p:cNvPr id="80" name="Groupe 79"/>
            <p:cNvGrpSpPr/>
            <p:nvPr/>
          </p:nvGrpSpPr>
          <p:grpSpPr>
            <a:xfrm>
              <a:off x="5039939" y="2209428"/>
              <a:ext cx="1296371" cy="573722"/>
              <a:chOff x="105108" y="1524516"/>
              <a:chExt cx="4065593" cy="1799269"/>
            </a:xfrm>
          </p:grpSpPr>
          <p:pic>
            <p:nvPicPr>
              <p:cNvPr id="90" name="Imag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08" y="1524516"/>
                <a:ext cx="4065593" cy="1799269"/>
              </a:xfrm>
              <a:prstGeom prst="rect">
                <a:avLst/>
              </a:prstGeom>
            </p:spPr>
          </p:pic>
          <p:sp>
            <p:nvSpPr>
              <p:cNvPr id="91" name="Rectangle 90"/>
              <p:cNvSpPr/>
              <p:nvPr/>
            </p:nvSpPr>
            <p:spPr>
              <a:xfrm>
                <a:off x="607545" y="2892429"/>
                <a:ext cx="3060716" cy="431356"/>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100" b="1" dirty="0" smtClean="0">
                    <a:solidFill>
                      <a:schemeClr val="accent5">
                        <a:lumMod val="50000"/>
                      </a:schemeClr>
                    </a:solidFill>
                  </a:rPr>
                  <a:t>RECORD</a:t>
                </a:r>
                <a:endParaRPr lang="fr-FR" sz="1100" b="1" dirty="0">
                  <a:solidFill>
                    <a:schemeClr val="accent5">
                      <a:lumMod val="50000"/>
                    </a:schemeClr>
                  </a:solidFill>
                </a:endParaRPr>
              </a:p>
            </p:txBody>
          </p:sp>
        </p:grpSp>
        <p:sp>
          <p:nvSpPr>
            <p:cNvPr id="82" name="ZoneTexte 81"/>
            <p:cNvSpPr txBox="1"/>
            <p:nvPr/>
          </p:nvSpPr>
          <p:spPr>
            <a:xfrm>
              <a:off x="4654526" y="3058998"/>
              <a:ext cx="2134486" cy="276999"/>
            </a:xfrm>
            <a:prstGeom prst="rect">
              <a:avLst/>
            </a:prstGeom>
            <a:noFill/>
          </p:spPr>
          <p:txBody>
            <a:bodyPr wrap="square" rtlCol="0">
              <a:spAutoFit/>
            </a:bodyPr>
            <a:lstStyle/>
            <a:p>
              <a:r>
                <a:rPr lang="fr-FR" sz="1200" b="1" dirty="0" smtClean="0"/>
                <a:t>1 port d’enregistrement HD</a:t>
              </a:r>
              <a:endParaRPr lang="fr-FR" sz="1200" b="1" dirty="0"/>
            </a:p>
          </p:txBody>
        </p:sp>
        <p:pic>
          <p:nvPicPr>
            <p:cNvPr id="83" name="Imag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3139063"/>
              <a:ext cx="142151" cy="135959"/>
            </a:xfrm>
            <a:prstGeom prst="rect">
              <a:avLst/>
            </a:prstGeom>
          </p:spPr>
        </p:pic>
        <p:sp>
          <p:nvSpPr>
            <p:cNvPr id="84" name="ZoneTexte 83"/>
            <p:cNvSpPr txBox="1"/>
            <p:nvPr/>
          </p:nvSpPr>
          <p:spPr>
            <a:xfrm>
              <a:off x="4654526" y="3300581"/>
              <a:ext cx="2077714" cy="461665"/>
            </a:xfrm>
            <a:prstGeom prst="rect">
              <a:avLst/>
            </a:prstGeom>
            <a:noFill/>
          </p:spPr>
          <p:txBody>
            <a:bodyPr wrap="square" rtlCol="0">
              <a:spAutoFit/>
            </a:bodyPr>
            <a:lstStyle/>
            <a:p>
              <a:r>
                <a:rPr lang="fr-FR" sz="1200" dirty="0" smtClean="0"/>
                <a:t>Interface Web interactive et personnalisable</a:t>
              </a:r>
              <a:endParaRPr lang="fr-FR" sz="1200" dirty="0"/>
            </a:p>
          </p:txBody>
        </p:sp>
        <p:pic>
          <p:nvPicPr>
            <p:cNvPr id="85" name="Imag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3380646"/>
              <a:ext cx="142151" cy="135959"/>
            </a:xfrm>
            <a:prstGeom prst="rect">
              <a:avLst/>
            </a:prstGeom>
          </p:spPr>
        </p:pic>
        <p:sp>
          <p:nvSpPr>
            <p:cNvPr id="86" name="ZoneTexte 85"/>
            <p:cNvSpPr txBox="1"/>
            <p:nvPr/>
          </p:nvSpPr>
          <p:spPr>
            <a:xfrm>
              <a:off x="4654526" y="3714591"/>
              <a:ext cx="2077714" cy="276999"/>
            </a:xfrm>
            <a:prstGeom prst="rect">
              <a:avLst/>
            </a:prstGeom>
            <a:noFill/>
          </p:spPr>
          <p:txBody>
            <a:bodyPr wrap="square" rtlCol="0">
              <a:spAutoFit/>
            </a:bodyPr>
            <a:lstStyle/>
            <a:p>
              <a:r>
                <a:rPr lang="fr-FR" sz="1200" dirty="0" smtClean="0"/>
                <a:t>Enregistrement ‘1 </a:t>
              </a:r>
              <a:r>
                <a:rPr lang="fr-FR" sz="1200" dirty="0" err="1" smtClean="0"/>
                <a:t>button</a:t>
              </a:r>
              <a:r>
                <a:rPr lang="fr-FR" sz="1200" dirty="0" smtClean="0"/>
                <a:t>’</a:t>
              </a:r>
              <a:endParaRPr lang="fr-FR" sz="1200" dirty="0"/>
            </a:p>
          </p:txBody>
        </p:sp>
        <p:pic>
          <p:nvPicPr>
            <p:cNvPr id="87" name="Image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3794656"/>
              <a:ext cx="142151" cy="135959"/>
            </a:xfrm>
            <a:prstGeom prst="rect">
              <a:avLst/>
            </a:prstGeom>
          </p:spPr>
        </p:pic>
        <p:sp>
          <p:nvSpPr>
            <p:cNvPr id="88" name="ZoneTexte 87"/>
            <p:cNvSpPr txBox="1"/>
            <p:nvPr/>
          </p:nvSpPr>
          <p:spPr>
            <a:xfrm>
              <a:off x="4663078" y="3941648"/>
              <a:ext cx="2077714" cy="461665"/>
            </a:xfrm>
            <a:prstGeom prst="rect">
              <a:avLst/>
            </a:prstGeom>
            <a:noFill/>
          </p:spPr>
          <p:txBody>
            <a:bodyPr wrap="square" rtlCol="0">
              <a:spAutoFit/>
            </a:bodyPr>
            <a:lstStyle/>
            <a:p>
              <a:r>
                <a:rPr lang="fr-FR" sz="1200" dirty="0" smtClean="0"/>
                <a:t>Streaming des données en live jusqu’à 250 visionneurs</a:t>
              </a:r>
              <a:endParaRPr lang="fr-FR" sz="1200" dirty="0"/>
            </a:p>
          </p:txBody>
        </p:sp>
        <p:pic>
          <p:nvPicPr>
            <p:cNvPr id="89" name="Image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0552" y="4021713"/>
              <a:ext cx="142151" cy="135959"/>
            </a:xfrm>
            <a:prstGeom prst="rect">
              <a:avLst/>
            </a:prstGeom>
          </p:spPr>
        </p:pic>
      </p:grpSp>
      <p:grpSp>
        <p:nvGrpSpPr>
          <p:cNvPr id="5" name="Groupe 4"/>
          <p:cNvGrpSpPr/>
          <p:nvPr/>
        </p:nvGrpSpPr>
        <p:grpSpPr>
          <a:xfrm>
            <a:off x="4572000" y="2641476"/>
            <a:ext cx="2319491" cy="2888689"/>
            <a:chOff x="4572000" y="2641476"/>
            <a:chExt cx="2319491" cy="2888689"/>
          </a:xfrm>
        </p:grpSpPr>
        <p:grpSp>
          <p:nvGrpSpPr>
            <p:cNvPr id="63" name="Groupe 62"/>
            <p:cNvGrpSpPr/>
            <p:nvPr/>
          </p:nvGrpSpPr>
          <p:grpSpPr>
            <a:xfrm>
              <a:off x="5039939" y="2776429"/>
              <a:ext cx="1296371" cy="573722"/>
              <a:chOff x="105108" y="1524516"/>
              <a:chExt cx="4065593" cy="1799269"/>
            </a:xfrm>
          </p:grpSpPr>
          <p:pic>
            <p:nvPicPr>
              <p:cNvPr id="71" name="Imag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08" y="1524516"/>
                <a:ext cx="4065593" cy="1799269"/>
              </a:xfrm>
              <a:prstGeom prst="rect">
                <a:avLst/>
              </a:prstGeom>
            </p:spPr>
          </p:pic>
          <p:sp>
            <p:nvSpPr>
              <p:cNvPr id="72" name="Rectangle 71"/>
              <p:cNvSpPr/>
              <p:nvPr/>
            </p:nvSpPr>
            <p:spPr>
              <a:xfrm>
                <a:off x="607545" y="2892429"/>
                <a:ext cx="3060716" cy="431356"/>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100" b="1" dirty="0" smtClean="0">
                    <a:solidFill>
                      <a:schemeClr val="accent5">
                        <a:lumMod val="50000"/>
                      </a:schemeClr>
                    </a:solidFill>
                  </a:rPr>
                  <a:t>ACCES POINT</a:t>
                </a:r>
                <a:endParaRPr lang="fr-FR" sz="1100" b="1" dirty="0">
                  <a:solidFill>
                    <a:schemeClr val="accent5">
                      <a:lumMod val="50000"/>
                    </a:schemeClr>
                  </a:solidFill>
                </a:endParaRPr>
              </a:p>
            </p:txBody>
          </p:sp>
        </p:grpSp>
        <p:pic>
          <p:nvPicPr>
            <p:cNvPr id="64" name="Image 63"/>
            <p:cNvPicPr preferRelativeResize="0">
              <a:picLocks/>
            </p:cNvPicPr>
            <p:nvPr/>
          </p:nvPicPr>
          <p:blipFill rotWithShape="1">
            <a:blip r:embed="rId6">
              <a:extLst>
                <a:ext uri="{28A0092B-C50C-407E-A947-70E740481C1C}">
                  <a14:useLocalDpi xmlns:a14="http://schemas.microsoft.com/office/drawing/2010/main" val="0"/>
                </a:ext>
              </a:extLst>
            </a:blip>
            <a:srcRect t="885" r="11304" b="13678"/>
            <a:stretch/>
          </p:blipFill>
          <p:spPr>
            <a:xfrm>
              <a:off x="6732240" y="2641476"/>
              <a:ext cx="113545" cy="2888689"/>
            </a:xfrm>
            <a:prstGeom prst="rect">
              <a:avLst/>
            </a:prstGeom>
          </p:spPr>
        </p:pic>
        <p:sp>
          <p:nvSpPr>
            <p:cNvPr id="65" name="ZoneTexte 64"/>
            <p:cNvSpPr txBox="1"/>
            <p:nvPr/>
          </p:nvSpPr>
          <p:spPr>
            <a:xfrm>
              <a:off x="4654526" y="3625999"/>
              <a:ext cx="2134486" cy="276999"/>
            </a:xfrm>
            <a:prstGeom prst="rect">
              <a:avLst/>
            </a:prstGeom>
            <a:noFill/>
          </p:spPr>
          <p:txBody>
            <a:bodyPr wrap="square" rtlCol="0">
              <a:spAutoFit/>
            </a:bodyPr>
            <a:lstStyle/>
            <a:p>
              <a:r>
                <a:rPr lang="fr-FR" sz="1200" b="1" dirty="0" smtClean="0"/>
                <a:t>1 accès salle virtuelle HD 720p</a:t>
              </a:r>
              <a:endParaRPr lang="fr-FR" sz="1200" b="1" dirty="0"/>
            </a:p>
          </p:txBody>
        </p:sp>
        <p:pic>
          <p:nvPicPr>
            <p:cNvPr id="66" name="Imag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3706064"/>
              <a:ext cx="142151" cy="135959"/>
            </a:xfrm>
            <a:prstGeom prst="rect">
              <a:avLst/>
            </a:prstGeom>
          </p:spPr>
        </p:pic>
        <p:sp>
          <p:nvSpPr>
            <p:cNvPr id="67" name="ZoneTexte 66"/>
            <p:cNvSpPr txBox="1"/>
            <p:nvPr/>
          </p:nvSpPr>
          <p:spPr>
            <a:xfrm>
              <a:off x="4654526" y="3867582"/>
              <a:ext cx="2077714" cy="646331"/>
            </a:xfrm>
            <a:prstGeom prst="rect">
              <a:avLst/>
            </a:prstGeom>
            <a:noFill/>
          </p:spPr>
          <p:txBody>
            <a:bodyPr wrap="square" rtlCol="0">
              <a:spAutoFit/>
            </a:bodyPr>
            <a:lstStyle/>
            <a:p>
              <a:r>
                <a:rPr lang="fr-FR" sz="1200" dirty="0" smtClean="0"/>
                <a:t>Chaque Access-Point HD peut être divisible en 2 ou 4 </a:t>
              </a:r>
              <a:r>
                <a:rPr lang="fr-FR" sz="1200" dirty="0" err="1" smtClean="0"/>
                <a:t>Acces</a:t>
              </a:r>
              <a:r>
                <a:rPr lang="fr-FR" sz="1200" dirty="0" smtClean="0"/>
                <a:t>-Point SD </a:t>
              </a:r>
              <a:endParaRPr lang="fr-FR" sz="1200" dirty="0"/>
            </a:p>
          </p:txBody>
        </p:sp>
        <p:pic>
          <p:nvPicPr>
            <p:cNvPr id="68" name="Imag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3947647"/>
              <a:ext cx="142151" cy="135959"/>
            </a:xfrm>
            <a:prstGeom prst="rect">
              <a:avLst/>
            </a:prstGeom>
          </p:spPr>
        </p:pic>
        <p:sp>
          <p:nvSpPr>
            <p:cNvPr id="69" name="ZoneTexte 68"/>
            <p:cNvSpPr txBox="1"/>
            <p:nvPr/>
          </p:nvSpPr>
          <p:spPr>
            <a:xfrm>
              <a:off x="4654526" y="4432613"/>
              <a:ext cx="2077714" cy="276999"/>
            </a:xfrm>
            <a:prstGeom prst="rect">
              <a:avLst/>
            </a:prstGeom>
            <a:noFill/>
          </p:spPr>
          <p:txBody>
            <a:bodyPr wrap="square" rtlCol="0">
              <a:spAutoFit/>
            </a:bodyPr>
            <a:lstStyle/>
            <a:p>
              <a:r>
                <a:rPr lang="fr-FR" sz="1200" dirty="0" smtClean="0"/>
                <a:t>Communications  Illimitées</a:t>
              </a:r>
              <a:endParaRPr lang="fr-FR" sz="1200" dirty="0"/>
            </a:p>
          </p:txBody>
        </p:sp>
        <p:pic>
          <p:nvPicPr>
            <p:cNvPr id="70" name="Imag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4512678"/>
              <a:ext cx="142151" cy="135959"/>
            </a:xfrm>
            <a:prstGeom prst="rect">
              <a:avLst/>
            </a:prstGeom>
          </p:spPr>
        </p:pic>
        <p:sp>
          <p:nvSpPr>
            <p:cNvPr id="75" name="ZoneTexte 74"/>
            <p:cNvSpPr txBox="1"/>
            <p:nvPr/>
          </p:nvSpPr>
          <p:spPr>
            <a:xfrm>
              <a:off x="4663078" y="4724673"/>
              <a:ext cx="2077714" cy="276999"/>
            </a:xfrm>
            <a:prstGeom prst="rect">
              <a:avLst/>
            </a:prstGeom>
            <a:noFill/>
          </p:spPr>
          <p:txBody>
            <a:bodyPr wrap="square" rtlCol="0">
              <a:spAutoFit/>
            </a:bodyPr>
            <a:lstStyle/>
            <a:p>
              <a:r>
                <a:rPr lang="fr-FR" sz="1200" dirty="0" err="1" smtClean="0"/>
                <a:t>Transcoding</a:t>
              </a:r>
              <a:endParaRPr lang="fr-FR" sz="1200" dirty="0"/>
            </a:p>
          </p:txBody>
        </p:sp>
        <p:pic>
          <p:nvPicPr>
            <p:cNvPr id="76" name="Imag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0552" y="4804738"/>
              <a:ext cx="142151" cy="135959"/>
            </a:xfrm>
            <a:prstGeom prst="rect">
              <a:avLst/>
            </a:prstGeom>
          </p:spPr>
        </p:pic>
        <p:sp>
          <p:nvSpPr>
            <p:cNvPr id="92" name="ZoneTexte 91"/>
            <p:cNvSpPr txBox="1"/>
            <p:nvPr/>
          </p:nvSpPr>
          <p:spPr>
            <a:xfrm>
              <a:off x="4679172" y="5025117"/>
              <a:ext cx="2212319" cy="461665"/>
            </a:xfrm>
            <a:prstGeom prst="rect">
              <a:avLst/>
            </a:prstGeom>
            <a:noFill/>
          </p:spPr>
          <p:txBody>
            <a:bodyPr wrap="square" rtlCol="0">
              <a:spAutoFit/>
            </a:bodyPr>
            <a:lstStyle/>
            <a:p>
              <a:r>
                <a:rPr lang="fr-FR" sz="1200" dirty="0" smtClean="0"/>
                <a:t>2 Mb de Bande Passante dédiée</a:t>
              </a:r>
            </a:p>
            <a:p>
              <a:r>
                <a:rPr lang="fr-FR" sz="1200" dirty="0" smtClean="0"/>
                <a:t>Par </a:t>
              </a:r>
              <a:r>
                <a:rPr lang="fr-FR" sz="1200" dirty="0" err="1" smtClean="0"/>
                <a:t>Acces</a:t>
              </a:r>
              <a:r>
                <a:rPr lang="fr-FR" sz="1200" dirty="0" smtClean="0"/>
                <a:t>-Point</a:t>
              </a:r>
              <a:endParaRPr lang="fr-FR" sz="1200" dirty="0"/>
            </a:p>
          </p:txBody>
        </p:sp>
        <p:pic>
          <p:nvPicPr>
            <p:cNvPr id="93" name="Image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6647" y="5105182"/>
              <a:ext cx="142151" cy="135959"/>
            </a:xfrm>
            <a:prstGeom prst="rect">
              <a:avLst/>
            </a:prstGeom>
          </p:spPr>
        </p:pic>
      </p:grpSp>
      <p:pic>
        <p:nvPicPr>
          <p:cNvPr id="1026" name="Picture 2" descr="W:\_MARQUES-FOURNISSEURS\WISIO\Logo\Logos Gamme WIsio\WISIO-ACCES-POI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8010" y="2194305"/>
            <a:ext cx="660227" cy="6602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_MARQUES-FOURNISSEURS\WISIO\Logo\Logos Gamme WIsio\WISIO-MOBILE-1to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1639" y="2176322"/>
            <a:ext cx="660227" cy="660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_MARQUES-FOURNISSEURS\WISIO\Logo\Logos Gamme WIsio\WISIO-MOBILE-MEETIN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1021" y="2176322"/>
            <a:ext cx="660227" cy="6602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W:\_MARQUES-FOURNISSEURS\WISIO\Logo\Logos Gamme WIsio\WISIO-RECOR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10020" y="2194305"/>
            <a:ext cx="660227" cy="660226"/>
          </a:xfrm>
          <a:prstGeom prst="rect">
            <a:avLst/>
          </a:prstGeom>
          <a:noFill/>
          <a:extLst>
            <a:ext uri="{909E8E84-426E-40dd-AFC4-6F175D3DCCD1}">
              <a14:hiddenFill xmlns:a14="http://schemas.microsoft.com/office/drawing/2010/main">
                <a:solidFill>
                  <a:srgbClr val="FFFFFF"/>
                </a:solidFill>
              </a14:hiddenFill>
            </a:ext>
          </a:extLst>
        </p:spPr>
      </p:pic>
      <p:sp>
        <p:nvSpPr>
          <p:cNvPr id="73"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grpSp>
        <p:nvGrpSpPr>
          <p:cNvPr id="2" name="Groupe 1"/>
          <p:cNvGrpSpPr/>
          <p:nvPr/>
        </p:nvGrpSpPr>
        <p:grpSpPr>
          <a:xfrm>
            <a:off x="2339752" y="2641476"/>
            <a:ext cx="2201777" cy="2888689"/>
            <a:chOff x="2339752" y="2641476"/>
            <a:chExt cx="2201777" cy="2888689"/>
          </a:xfrm>
        </p:grpSpPr>
        <p:grpSp>
          <p:nvGrpSpPr>
            <p:cNvPr id="50" name="Groupe 49"/>
            <p:cNvGrpSpPr/>
            <p:nvPr/>
          </p:nvGrpSpPr>
          <p:grpSpPr>
            <a:xfrm>
              <a:off x="2843808" y="2776429"/>
              <a:ext cx="1296371" cy="595215"/>
              <a:chOff x="218376" y="1591921"/>
              <a:chExt cx="4065592" cy="1866674"/>
            </a:xfrm>
          </p:grpSpPr>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376" y="1591921"/>
                <a:ext cx="4065592" cy="1799269"/>
              </a:xfrm>
              <a:prstGeom prst="rect">
                <a:avLst/>
              </a:prstGeom>
            </p:spPr>
          </p:pic>
          <p:sp>
            <p:nvSpPr>
              <p:cNvPr id="59" name="Rectangle 58"/>
              <p:cNvSpPr/>
              <p:nvPr/>
            </p:nvSpPr>
            <p:spPr>
              <a:xfrm>
                <a:off x="331647" y="2959837"/>
                <a:ext cx="3839050" cy="498758"/>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100" b="1" dirty="0" smtClean="0">
                    <a:solidFill>
                      <a:schemeClr val="accent5">
                        <a:lumMod val="50000"/>
                      </a:schemeClr>
                    </a:solidFill>
                  </a:rPr>
                  <a:t>MOBILE </a:t>
                </a:r>
                <a:r>
                  <a:rPr lang="fr-FR" sz="1100" b="1" dirty="0" smtClean="0">
                    <a:solidFill>
                      <a:srgbClr val="EE7816"/>
                    </a:solidFill>
                  </a:rPr>
                  <a:t>MEETING</a:t>
                </a:r>
                <a:endParaRPr lang="fr-FR" sz="1100" b="1" dirty="0">
                  <a:solidFill>
                    <a:srgbClr val="EE7816"/>
                  </a:solidFill>
                </a:endParaRPr>
              </a:p>
            </p:txBody>
          </p:sp>
        </p:grpSp>
        <p:pic>
          <p:nvPicPr>
            <p:cNvPr id="51" name="Image 50"/>
            <p:cNvPicPr preferRelativeResize="0">
              <a:picLocks/>
            </p:cNvPicPr>
            <p:nvPr/>
          </p:nvPicPr>
          <p:blipFill rotWithShape="1">
            <a:blip r:embed="rId6">
              <a:extLst>
                <a:ext uri="{28A0092B-C50C-407E-A947-70E740481C1C}">
                  <a14:useLocalDpi xmlns:a14="http://schemas.microsoft.com/office/drawing/2010/main" val="0"/>
                </a:ext>
              </a:extLst>
            </a:blip>
            <a:srcRect t="885" r="11304" b="13678"/>
            <a:stretch/>
          </p:blipFill>
          <p:spPr>
            <a:xfrm>
              <a:off x="4427984" y="2641476"/>
              <a:ext cx="113545" cy="2888689"/>
            </a:xfrm>
            <a:prstGeom prst="rect">
              <a:avLst/>
            </a:prstGeom>
          </p:spPr>
        </p:pic>
        <p:sp>
          <p:nvSpPr>
            <p:cNvPr id="52" name="ZoneTexte 51"/>
            <p:cNvSpPr txBox="1"/>
            <p:nvPr/>
          </p:nvSpPr>
          <p:spPr>
            <a:xfrm>
              <a:off x="2422278" y="3604506"/>
              <a:ext cx="1861690" cy="646331"/>
            </a:xfrm>
            <a:prstGeom prst="rect">
              <a:avLst/>
            </a:prstGeom>
            <a:noFill/>
          </p:spPr>
          <p:txBody>
            <a:bodyPr wrap="square" rtlCol="0">
              <a:spAutoFit/>
            </a:bodyPr>
            <a:lstStyle/>
            <a:p>
              <a:r>
                <a:rPr lang="fr-FR" sz="1200" b="1" dirty="0" smtClean="0"/>
                <a:t>Solution logicielle mobile</a:t>
              </a:r>
              <a:r>
                <a:rPr lang="fr-FR" sz="1200" dirty="0" smtClean="0"/>
                <a:t> fonctionnant sur </a:t>
              </a:r>
              <a:br>
                <a:rPr lang="fr-FR" sz="1200" dirty="0" smtClean="0"/>
              </a:br>
              <a:r>
                <a:rPr lang="fr-FR" sz="1200" b="1" dirty="0" smtClean="0"/>
                <a:t>PC / Mac / </a:t>
              </a:r>
              <a:r>
                <a:rPr lang="fr-FR" sz="1200" b="1" dirty="0" err="1" smtClean="0"/>
                <a:t>iOS</a:t>
              </a:r>
              <a:r>
                <a:rPr lang="fr-FR" sz="1200" b="1" dirty="0" smtClean="0"/>
                <a:t> / </a:t>
              </a:r>
              <a:r>
                <a:rPr lang="fr-FR" sz="1200" b="1" dirty="0" err="1" smtClean="0"/>
                <a:t>Android</a:t>
              </a:r>
              <a:endParaRPr lang="fr-FR" sz="1200" b="1" dirty="0"/>
            </a:p>
          </p:txBody>
        </p:sp>
        <p:pic>
          <p:nvPicPr>
            <p:cNvPr id="53" name="Imag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9752" y="3684571"/>
              <a:ext cx="142151" cy="135959"/>
            </a:xfrm>
            <a:prstGeom prst="rect">
              <a:avLst/>
            </a:prstGeom>
          </p:spPr>
        </p:pic>
        <p:sp>
          <p:nvSpPr>
            <p:cNvPr id="54" name="ZoneTexte 53"/>
            <p:cNvSpPr txBox="1"/>
            <p:nvPr/>
          </p:nvSpPr>
          <p:spPr>
            <a:xfrm>
              <a:off x="2422278" y="4267798"/>
              <a:ext cx="2077714" cy="646331"/>
            </a:xfrm>
            <a:prstGeom prst="rect">
              <a:avLst/>
            </a:prstGeom>
            <a:noFill/>
          </p:spPr>
          <p:txBody>
            <a:bodyPr wrap="square" rtlCol="0">
              <a:spAutoFit/>
            </a:bodyPr>
            <a:lstStyle/>
            <a:p>
              <a:r>
                <a:rPr lang="fr-FR" sz="1200" b="1" dirty="0" smtClean="0"/>
                <a:t>Multipoint jusqu’à 16 </a:t>
              </a:r>
              <a:r>
                <a:rPr lang="fr-FR" sz="1200" b="1" dirty="0" err="1" smtClean="0"/>
                <a:t>users</a:t>
              </a:r>
              <a:r>
                <a:rPr lang="fr-FR" sz="1200" dirty="0" smtClean="0"/>
                <a:t/>
              </a:r>
              <a:br>
                <a:rPr lang="fr-FR" sz="1200" dirty="0" smtClean="0"/>
              </a:br>
              <a:r>
                <a:rPr lang="fr-FR" sz="1200" dirty="0" smtClean="0"/>
                <a:t> en simultané et en présence continue</a:t>
              </a:r>
              <a:endParaRPr lang="fr-FR" sz="1200" dirty="0"/>
            </a:p>
          </p:txBody>
        </p:sp>
        <p:pic>
          <p:nvPicPr>
            <p:cNvPr id="55" name="Imag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9752" y="4347863"/>
              <a:ext cx="142151" cy="135959"/>
            </a:xfrm>
            <a:prstGeom prst="rect">
              <a:avLst/>
            </a:prstGeom>
          </p:spPr>
        </p:pic>
        <p:sp>
          <p:nvSpPr>
            <p:cNvPr id="56" name="ZoneTexte 55"/>
            <p:cNvSpPr txBox="1"/>
            <p:nvPr/>
          </p:nvSpPr>
          <p:spPr>
            <a:xfrm>
              <a:off x="2422278" y="4915176"/>
              <a:ext cx="2077714" cy="276999"/>
            </a:xfrm>
            <a:prstGeom prst="rect">
              <a:avLst/>
            </a:prstGeom>
            <a:noFill/>
          </p:spPr>
          <p:txBody>
            <a:bodyPr wrap="square" rtlCol="0">
              <a:spAutoFit/>
            </a:bodyPr>
            <a:lstStyle/>
            <a:p>
              <a:r>
                <a:rPr lang="fr-FR" sz="1200" dirty="0" smtClean="0"/>
                <a:t>Communications HD Illimitées</a:t>
              </a:r>
              <a:endParaRPr lang="fr-FR" sz="1200" dirty="0"/>
            </a:p>
          </p:txBody>
        </p:sp>
        <p:pic>
          <p:nvPicPr>
            <p:cNvPr id="57" name="Imag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9752" y="4995241"/>
              <a:ext cx="142151" cy="135959"/>
            </a:xfrm>
            <a:prstGeom prst="rect">
              <a:avLst/>
            </a:prstGeom>
          </p:spPr>
        </p:pic>
        <p:sp>
          <p:nvSpPr>
            <p:cNvPr id="74" name="ZoneTexte 73"/>
            <p:cNvSpPr txBox="1"/>
            <p:nvPr/>
          </p:nvSpPr>
          <p:spPr>
            <a:xfrm>
              <a:off x="2422278" y="5215845"/>
              <a:ext cx="2077714" cy="277000"/>
            </a:xfrm>
            <a:prstGeom prst="rect">
              <a:avLst/>
            </a:prstGeom>
            <a:noFill/>
          </p:spPr>
          <p:txBody>
            <a:bodyPr wrap="square" rtlCol="0">
              <a:spAutoFit/>
            </a:bodyPr>
            <a:lstStyle/>
            <a:p>
              <a:r>
                <a:rPr lang="fr-FR" sz="1200" dirty="0" err="1" smtClean="0"/>
                <a:t>Transcoding</a:t>
              </a:r>
              <a:endParaRPr lang="fr-FR" sz="1200" dirty="0"/>
            </a:p>
          </p:txBody>
        </p:sp>
        <p:pic>
          <p:nvPicPr>
            <p:cNvPr id="77" name="Imag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9752" y="5295911"/>
              <a:ext cx="142151" cy="135959"/>
            </a:xfrm>
            <a:prstGeom prst="rect">
              <a:avLst/>
            </a:prstGeom>
          </p:spPr>
        </p:pic>
      </p:grpSp>
    </p:spTree>
    <p:custDataLst>
      <p:tags r:id="rId1"/>
    </p:custDataLst>
    <p:extLst>
      <p:ext uri="{BB962C8B-B14F-4D97-AF65-F5344CB8AC3E}">
        <p14:creationId xmlns:p14="http://schemas.microsoft.com/office/powerpoint/2010/main" val="706780507"/>
      </p:ext>
    </p:extLst>
  </p:cSld>
  <p:clrMapOvr>
    <a:masterClrMapping/>
  </p:clrMapOvr>
  <mc:AlternateContent xmlns:mc="http://schemas.openxmlformats.org/markup-compatibility/2006" xmlns:p14="http://schemas.microsoft.com/office/powerpoint/2010/main">
    <mc:Choice Requires="p14">
      <p:transition spd="med" p14:dur="700" advTm="12165">
        <p:fade/>
      </p:transition>
    </mc:Choice>
    <mc:Fallback xmlns="">
      <p:transition spd="med" advTm="1216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500"/>
                                        <p:tgtEl>
                                          <p:spTgt spid="102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500"/>
                                        <p:tgtEl>
                                          <p:spTgt spid="102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29"/>
                                        </p:tgtEl>
                                        <p:attrNameLst>
                                          <p:attrName>style.visibility</p:attrName>
                                        </p:attrNameLst>
                                      </p:cBhvr>
                                      <p:to>
                                        <p:strVal val="visible"/>
                                      </p:to>
                                    </p:set>
                                    <p:animEffect transition="in" filter="fade">
                                      <p:cBhvr>
                                        <p:cTn id="48" dur="500"/>
                                        <p:tgtEl>
                                          <p:spTgt spid="1029"/>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23"/>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8" name="Triangle isocèle 27"/>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1" name="Zone de texte 2"/>
          <p:cNvSpPr txBox="1">
            <a:spLocks noChangeArrowheads="1"/>
          </p:cNvSpPr>
          <p:nvPr/>
        </p:nvSpPr>
        <p:spPr bwMode="auto">
          <a:xfrm>
            <a:off x="2339752" y="337220"/>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smtClean="0">
                <a:solidFill>
                  <a:srgbClr val="215477"/>
                </a:solidFill>
                <a:effectLst>
                  <a:glow rad="279400">
                    <a:schemeClr val="bg1">
                      <a:alpha val="41000"/>
                    </a:schemeClr>
                  </a:glow>
                </a:effectLst>
                <a:latin typeface="Calibri"/>
                <a:ea typeface="Calibri"/>
                <a:cs typeface="Times New Roman"/>
              </a:rPr>
              <a:t>La </a:t>
            </a:r>
            <a:r>
              <a:rPr lang="fr-FR" dirty="0" err="1" smtClean="0">
                <a:solidFill>
                  <a:srgbClr val="215477"/>
                </a:solidFill>
                <a:effectLst>
                  <a:glow rad="279400">
                    <a:schemeClr val="bg1">
                      <a:alpha val="41000"/>
                    </a:schemeClr>
                  </a:glow>
                </a:effectLst>
                <a:latin typeface="Calibri"/>
                <a:ea typeface="Calibri"/>
                <a:cs typeface="Times New Roman"/>
              </a:rPr>
              <a:t>visio</a:t>
            </a:r>
            <a:r>
              <a:rPr lang="fr-FR" dirty="0" smtClean="0">
                <a:solidFill>
                  <a:srgbClr val="215477"/>
                </a:solidFill>
                <a:effectLst>
                  <a:glow rad="279400">
                    <a:schemeClr val="bg1">
                      <a:alpha val="41000"/>
                    </a:schemeClr>
                  </a:glow>
                </a:effectLst>
                <a:latin typeface="Calibri"/>
                <a:ea typeface="Calibri"/>
                <a:cs typeface="Times New Roman"/>
              </a:rPr>
              <a:t> HD partout , tout le temps</a:t>
            </a:r>
            <a:endParaRPr lang="fr-FR" sz="1100" dirty="0">
              <a:effectLst/>
              <a:latin typeface="Calibri"/>
              <a:ea typeface="Calibri"/>
              <a:cs typeface="Times New Roman"/>
            </a:endParaRPr>
          </a:p>
        </p:txBody>
      </p:sp>
      <p:sp>
        <p:nvSpPr>
          <p:cNvPr id="1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Zone de texte 2"/>
          <p:cNvSpPr txBox="1">
            <a:spLocks noChangeArrowheads="1"/>
          </p:cNvSpPr>
          <p:nvPr/>
        </p:nvSpPr>
        <p:spPr bwMode="auto">
          <a:xfrm>
            <a:off x="4860032" y="841276"/>
            <a:ext cx="3856272" cy="365760"/>
          </a:xfrm>
          <a:prstGeom prst="rect">
            <a:avLst/>
          </a:prstGeom>
          <a:noFill/>
          <a:ln w="9525">
            <a:noFill/>
            <a:miter lim="800000"/>
            <a:headEnd/>
            <a:tailEnd/>
          </a:ln>
        </p:spPr>
        <p:txBody>
          <a:bodyPr rot="0" vert="horz" wrap="square" lIns="91440" tIns="45720" rIns="91440" bIns="45720" anchor="t" anchorCtr="0">
            <a:noAutofit/>
          </a:bodyPr>
          <a:lstStyle/>
          <a:p>
            <a:r>
              <a:rPr lang="fr-FR" sz="1600" b="1" dirty="0" err="1" smtClean="0">
                <a:solidFill>
                  <a:schemeClr val="bg1">
                    <a:lumMod val="95000"/>
                  </a:schemeClr>
                </a:solidFill>
              </a:rPr>
              <a:t>WiSiO</a:t>
            </a:r>
            <a:r>
              <a:rPr lang="fr-FR" sz="1600" b="1" dirty="0" smtClean="0">
                <a:solidFill>
                  <a:schemeClr val="bg1">
                    <a:lumMod val="95000"/>
                  </a:schemeClr>
                </a:solidFill>
              </a:rPr>
              <a:t> – MOBILE : Présentation</a:t>
            </a:r>
            <a:endParaRPr lang="fr-FR" sz="1600" b="1" dirty="0">
              <a:solidFill>
                <a:schemeClr val="bg1">
                  <a:lumMod val="95000"/>
                </a:schemeClr>
              </a:solidFill>
            </a:endParaRPr>
          </a:p>
        </p:txBody>
      </p:sp>
      <p:grpSp>
        <p:nvGrpSpPr>
          <p:cNvPr id="21" name="Groupe 20"/>
          <p:cNvGrpSpPr/>
          <p:nvPr/>
        </p:nvGrpSpPr>
        <p:grpSpPr>
          <a:xfrm>
            <a:off x="107504" y="142735"/>
            <a:ext cx="2104368" cy="892663"/>
            <a:chOff x="218376" y="1735191"/>
            <a:chExt cx="4065592" cy="1724607"/>
          </a:xfrm>
        </p:grpSpPr>
        <p:pic>
          <p:nvPicPr>
            <p:cNvPr id="22" name="Image 21"/>
            <p:cNvPicPr>
              <a:picLocks noChangeAspect="1"/>
            </p:cNvPicPr>
            <p:nvPr/>
          </p:nvPicPr>
          <p:blipFill rotWithShape="1">
            <a:blip r:embed="rId2"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25"/>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MOBILE</a:t>
              </a:r>
              <a:endParaRPr lang="fr-FR" sz="1600" b="1" dirty="0">
                <a:solidFill>
                  <a:srgbClr val="EE7816"/>
                </a:solidFill>
              </a:endParaRPr>
            </a:p>
          </p:txBody>
        </p:sp>
      </p:grpSp>
      <p:pic>
        <p:nvPicPr>
          <p:cNvPr id="27" name="Picture 3" descr="W:\_MARQUES-FOURNISSEURS\WISIO\Logo\Logos Gamme WIsio\WISIO-MOBILE-1t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639" y="2176322"/>
            <a:ext cx="1113228" cy="111322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W:\_MARQUES-FOURNISSEURS\WISIO\Logo\Logos Gamme WIsio\WISIO-MOBILE-MEE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639" y="3264995"/>
            <a:ext cx="1113228" cy="111322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p:nvGrpSpPr>
        <p:grpSpPr>
          <a:xfrm>
            <a:off x="2258833" y="1841019"/>
            <a:ext cx="5193487" cy="2888689"/>
            <a:chOff x="2258833" y="1841019"/>
            <a:chExt cx="5193487" cy="2888689"/>
          </a:xfrm>
        </p:grpSpPr>
        <p:grpSp>
          <p:nvGrpSpPr>
            <p:cNvPr id="77" name="Groupe 76"/>
            <p:cNvGrpSpPr/>
            <p:nvPr/>
          </p:nvGrpSpPr>
          <p:grpSpPr>
            <a:xfrm>
              <a:off x="2258833" y="1849385"/>
              <a:ext cx="5193487" cy="2298429"/>
              <a:chOff x="218376" y="1524516"/>
              <a:chExt cx="4065592" cy="1799269"/>
            </a:xfrm>
          </p:grpSpPr>
          <p:pic>
            <p:nvPicPr>
              <p:cNvPr id="99" name="Imag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376" y="1524516"/>
                <a:ext cx="4065592" cy="1799269"/>
              </a:xfrm>
              <a:prstGeom prst="rect">
                <a:avLst/>
              </a:prstGeom>
            </p:spPr>
          </p:pic>
          <p:sp>
            <p:nvSpPr>
              <p:cNvPr id="100" name="Rectangle 99"/>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4400" b="1" dirty="0" smtClean="0">
                    <a:solidFill>
                      <a:schemeClr val="accent5">
                        <a:lumMod val="50000"/>
                      </a:schemeClr>
                    </a:solidFill>
                  </a:rPr>
                  <a:t>MOBILE</a:t>
                </a:r>
                <a:endParaRPr lang="fr-FR" sz="4400" b="1" dirty="0">
                  <a:solidFill>
                    <a:srgbClr val="EE7816"/>
                  </a:solidFill>
                </a:endParaRPr>
              </a:p>
            </p:txBody>
          </p:sp>
        </p:grpSp>
        <p:pic>
          <p:nvPicPr>
            <p:cNvPr id="32" name="Image 31"/>
            <p:cNvPicPr preferRelativeResize="0">
              <a:picLocks/>
            </p:cNvPicPr>
            <p:nvPr/>
          </p:nvPicPr>
          <p:blipFill rotWithShape="1">
            <a:blip r:embed="rId6">
              <a:extLst>
                <a:ext uri="{28A0092B-C50C-407E-A947-70E740481C1C}">
                  <a14:useLocalDpi xmlns:a14="http://schemas.microsoft.com/office/drawing/2010/main" val="0"/>
                </a:ext>
              </a:extLst>
            </a:blip>
            <a:srcRect t="885" r="11304" b="13678"/>
            <a:stretch/>
          </p:blipFill>
          <p:spPr>
            <a:xfrm>
              <a:off x="2370223" y="1841019"/>
              <a:ext cx="113545" cy="2888689"/>
            </a:xfrm>
            <a:prstGeom prst="rect">
              <a:avLst/>
            </a:prstGeom>
          </p:spPr>
        </p:pic>
      </p:grpSp>
      <p:sp>
        <p:nvSpPr>
          <p:cNvPr id="33"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sp>
        <p:nvSpPr>
          <p:cNvPr id="35" name="Rectangle 34"/>
          <p:cNvSpPr/>
          <p:nvPr/>
        </p:nvSpPr>
        <p:spPr>
          <a:xfrm>
            <a:off x="3037295" y="4329598"/>
            <a:ext cx="3636561" cy="400110"/>
          </a:xfrm>
          <a:prstGeom prst="rect">
            <a:avLst/>
          </a:prstGeom>
        </p:spPr>
        <p:txBody>
          <a:bodyPr wrap="square">
            <a:spAutoFit/>
          </a:bodyPr>
          <a:lstStyle/>
          <a:p>
            <a:r>
              <a:rPr lang="fr-FR" sz="2000" u="sng" dirty="0" smtClean="0">
                <a:solidFill>
                  <a:srgbClr val="3A9DCE"/>
                </a:solidFill>
              </a:rPr>
              <a:t>http://mobile.wisio.fr</a:t>
            </a:r>
            <a:endParaRPr lang="fr-FR" sz="2000" u="sng" dirty="0">
              <a:solidFill>
                <a:srgbClr val="3A9DCE"/>
              </a:solidFill>
            </a:endParaRPr>
          </a:p>
        </p:txBody>
      </p:sp>
    </p:spTree>
    <p:extLst>
      <p:ext uri="{BB962C8B-B14F-4D97-AF65-F5344CB8AC3E}">
        <p14:creationId xmlns:p14="http://schemas.microsoft.com/office/powerpoint/2010/main" val="2440660013"/>
      </p:ext>
    </p:extLst>
  </p:cSld>
  <p:clrMapOvr>
    <a:masterClrMapping/>
  </p:clrMapOvr>
  <mc:AlternateContent xmlns:mc="http://schemas.openxmlformats.org/markup-compatibility/2006" xmlns:p14="http://schemas.microsoft.com/office/powerpoint/2010/main">
    <mc:Choice Requires="p14">
      <p:transition spd="med" p14:dur="700" advTm="6262">
        <p:fade/>
      </p:transition>
    </mc:Choice>
    <mc:Fallback xmlns="">
      <p:transition spd="med" advTm="6262">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3500"/>
                            </p:stCondLst>
                            <p:childTnLst>
                              <p:par>
                                <p:cTn id="18" presetID="10"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Image 1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585692"/>
            <a:ext cx="4194966" cy="1127407"/>
          </a:xfrm>
          <a:prstGeom prst="rect">
            <a:avLst/>
          </a:prstGeom>
        </p:spPr>
      </p:pic>
      <p:sp>
        <p:nvSpPr>
          <p:cNvPr id="23" name="Rectangle 22"/>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23"/>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8" name="Triangle isocèle 27"/>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9" name="Triangle isocèle 28"/>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1" name="Zone de texte 2"/>
          <p:cNvSpPr txBox="1">
            <a:spLocks noChangeArrowheads="1"/>
          </p:cNvSpPr>
          <p:nvPr/>
        </p:nvSpPr>
        <p:spPr bwMode="auto">
          <a:xfrm>
            <a:off x="2339752" y="337220"/>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smtClean="0">
                <a:solidFill>
                  <a:srgbClr val="215477"/>
                </a:solidFill>
                <a:effectLst>
                  <a:glow rad="279400">
                    <a:schemeClr val="bg1">
                      <a:alpha val="41000"/>
                    </a:schemeClr>
                  </a:glow>
                </a:effectLst>
                <a:latin typeface="Calibri"/>
                <a:ea typeface="Calibri"/>
                <a:cs typeface="Times New Roman"/>
              </a:rPr>
              <a:t>La </a:t>
            </a:r>
            <a:r>
              <a:rPr lang="fr-FR" dirty="0" err="1" smtClean="0">
                <a:solidFill>
                  <a:srgbClr val="215477"/>
                </a:solidFill>
                <a:effectLst>
                  <a:glow rad="279400">
                    <a:schemeClr val="bg1">
                      <a:alpha val="41000"/>
                    </a:schemeClr>
                  </a:glow>
                </a:effectLst>
                <a:latin typeface="Calibri"/>
                <a:ea typeface="Calibri"/>
                <a:cs typeface="Times New Roman"/>
              </a:rPr>
              <a:t>visio</a:t>
            </a:r>
            <a:r>
              <a:rPr lang="fr-FR" dirty="0" smtClean="0">
                <a:solidFill>
                  <a:srgbClr val="215477"/>
                </a:solidFill>
                <a:effectLst>
                  <a:glow rad="279400">
                    <a:schemeClr val="bg1">
                      <a:alpha val="41000"/>
                    </a:schemeClr>
                  </a:glow>
                </a:effectLst>
                <a:latin typeface="Calibri"/>
                <a:ea typeface="Calibri"/>
                <a:cs typeface="Times New Roman"/>
              </a:rPr>
              <a:t> HD partout , tout le temps</a:t>
            </a:r>
            <a:endParaRPr lang="fr-FR" sz="1100" dirty="0">
              <a:effectLst/>
              <a:latin typeface="Calibri"/>
              <a:ea typeface="Calibri"/>
              <a:cs typeface="Times New Roman"/>
            </a:endParaRPr>
          </a:p>
        </p:txBody>
      </p:sp>
      <p:sp>
        <p:nvSpPr>
          <p:cNvPr id="1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Zone de texte 2"/>
          <p:cNvSpPr txBox="1">
            <a:spLocks noChangeArrowheads="1"/>
          </p:cNvSpPr>
          <p:nvPr/>
        </p:nvSpPr>
        <p:spPr bwMode="auto">
          <a:xfrm>
            <a:off x="4860032" y="841276"/>
            <a:ext cx="3856272" cy="365760"/>
          </a:xfrm>
          <a:prstGeom prst="rect">
            <a:avLst/>
          </a:prstGeom>
          <a:noFill/>
          <a:ln w="9525">
            <a:noFill/>
            <a:miter lim="800000"/>
            <a:headEnd/>
            <a:tailEnd/>
          </a:ln>
        </p:spPr>
        <p:txBody>
          <a:bodyPr rot="0" vert="horz" wrap="square" lIns="91440" tIns="45720" rIns="91440" bIns="45720" anchor="t" anchorCtr="0">
            <a:noAutofit/>
          </a:bodyPr>
          <a:lstStyle/>
          <a:p>
            <a:r>
              <a:rPr lang="fr-FR" sz="1600" b="1" dirty="0" err="1" smtClean="0">
                <a:solidFill>
                  <a:schemeClr val="bg1">
                    <a:lumMod val="95000"/>
                  </a:schemeClr>
                </a:solidFill>
              </a:rPr>
              <a:t>WiSiO</a:t>
            </a:r>
            <a:r>
              <a:rPr lang="fr-FR" sz="1600" b="1" dirty="0" smtClean="0">
                <a:solidFill>
                  <a:schemeClr val="bg1">
                    <a:lumMod val="95000"/>
                  </a:schemeClr>
                </a:solidFill>
              </a:rPr>
              <a:t> – MOBILE : Présentation</a:t>
            </a:r>
            <a:endParaRPr lang="fr-FR" sz="1600" b="1" dirty="0">
              <a:solidFill>
                <a:schemeClr val="bg1">
                  <a:lumMod val="95000"/>
                </a:schemeClr>
              </a:solidFill>
            </a:endParaRPr>
          </a:p>
        </p:txBody>
      </p:sp>
      <p:grpSp>
        <p:nvGrpSpPr>
          <p:cNvPr id="21" name="Groupe 20"/>
          <p:cNvGrpSpPr/>
          <p:nvPr/>
        </p:nvGrpSpPr>
        <p:grpSpPr>
          <a:xfrm>
            <a:off x="107504" y="142735"/>
            <a:ext cx="2104368" cy="892663"/>
            <a:chOff x="218376" y="1735191"/>
            <a:chExt cx="4065592" cy="1724607"/>
          </a:xfrm>
        </p:grpSpPr>
        <p:pic>
          <p:nvPicPr>
            <p:cNvPr id="22" name="Image 21"/>
            <p:cNvPicPr>
              <a:picLocks noChangeAspect="1"/>
            </p:cNvPicPr>
            <p:nvPr/>
          </p:nvPicPr>
          <p:blipFill rotWithShape="1">
            <a:blip r:embed="rId3"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25"/>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MOBILE</a:t>
              </a:r>
              <a:endParaRPr lang="fr-FR" sz="1600" b="1" dirty="0">
                <a:solidFill>
                  <a:srgbClr val="EE7816"/>
                </a:solidFill>
              </a:endParaRPr>
            </a:p>
          </p:txBody>
        </p:sp>
      </p:grpSp>
      <p:pic>
        <p:nvPicPr>
          <p:cNvPr id="73" name="Imag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367" y="1277312"/>
            <a:ext cx="5505233" cy="723502"/>
          </a:xfrm>
          <a:prstGeom prst="rect">
            <a:avLst/>
          </a:prstGeom>
        </p:spPr>
      </p:pic>
      <p:grpSp>
        <p:nvGrpSpPr>
          <p:cNvPr id="2" name="Groupe 1"/>
          <p:cNvGrpSpPr/>
          <p:nvPr/>
        </p:nvGrpSpPr>
        <p:grpSpPr>
          <a:xfrm>
            <a:off x="334490" y="1971787"/>
            <a:ext cx="3744518" cy="2518090"/>
            <a:chOff x="334490" y="1971787"/>
            <a:chExt cx="3744518" cy="2518090"/>
          </a:xfrm>
        </p:grpSpPr>
        <p:grpSp>
          <p:nvGrpSpPr>
            <p:cNvPr id="77" name="Groupe 76"/>
            <p:cNvGrpSpPr/>
            <p:nvPr/>
          </p:nvGrpSpPr>
          <p:grpSpPr>
            <a:xfrm>
              <a:off x="1115616" y="1971787"/>
              <a:ext cx="2664523" cy="1179211"/>
              <a:chOff x="218376" y="1524516"/>
              <a:chExt cx="4065592" cy="1799269"/>
            </a:xfrm>
          </p:grpSpPr>
          <p:pic>
            <p:nvPicPr>
              <p:cNvPr id="99" name="Imag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376" y="1524516"/>
                <a:ext cx="4065592" cy="1799269"/>
              </a:xfrm>
              <a:prstGeom prst="rect">
                <a:avLst/>
              </a:prstGeom>
            </p:spPr>
          </p:pic>
          <p:sp>
            <p:nvSpPr>
              <p:cNvPr id="100" name="Rectangle 99"/>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b="1" dirty="0" smtClean="0">
                    <a:solidFill>
                      <a:schemeClr val="accent5">
                        <a:lumMod val="50000"/>
                      </a:schemeClr>
                    </a:solidFill>
                  </a:rPr>
                  <a:t>MOBILE </a:t>
                </a:r>
                <a:r>
                  <a:rPr lang="fr-FR" b="1" dirty="0" smtClean="0">
                    <a:solidFill>
                      <a:srgbClr val="EE7816"/>
                    </a:solidFill>
                  </a:rPr>
                  <a:t>1</a:t>
                </a:r>
                <a:r>
                  <a:rPr lang="fr-FR" b="1" dirty="0" smtClean="0">
                    <a:solidFill>
                      <a:schemeClr val="accent5">
                        <a:lumMod val="50000"/>
                      </a:schemeClr>
                    </a:solidFill>
                  </a:rPr>
                  <a:t>to</a:t>
                </a:r>
                <a:r>
                  <a:rPr lang="fr-FR" b="1" dirty="0" smtClean="0">
                    <a:solidFill>
                      <a:srgbClr val="EE7816"/>
                    </a:solidFill>
                  </a:rPr>
                  <a:t>1</a:t>
                </a:r>
                <a:endParaRPr lang="fr-FR" b="1" dirty="0">
                  <a:solidFill>
                    <a:srgbClr val="EE7816"/>
                  </a:solidFill>
                </a:endParaRPr>
              </a:p>
            </p:txBody>
          </p:sp>
        </p:grpSp>
        <p:sp>
          <p:nvSpPr>
            <p:cNvPr id="112" name="ZoneTexte 111"/>
            <p:cNvSpPr txBox="1"/>
            <p:nvPr/>
          </p:nvSpPr>
          <p:spPr>
            <a:xfrm>
              <a:off x="344734" y="3289548"/>
              <a:ext cx="3734274" cy="1200329"/>
            </a:xfrm>
            <a:prstGeom prst="rect">
              <a:avLst/>
            </a:prstGeom>
            <a:noFill/>
          </p:spPr>
          <p:txBody>
            <a:bodyPr wrap="square" rtlCol="0">
              <a:spAutoFit/>
            </a:bodyPr>
            <a:lstStyle/>
            <a:p>
              <a:pPr algn="just"/>
              <a:r>
                <a:rPr lang="fr-FR" sz="1600" b="1" dirty="0" smtClean="0"/>
                <a:t>Version ‘</a:t>
              </a:r>
              <a:r>
                <a:rPr lang="fr-FR" sz="1600" b="1" dirty="0" smtClean="0">
                  <a:solidFill>
                    <a:schemeClr val="accent5">
                      <a:lumMod val="50000"/>
                    </a:schemeClr>
                  </a:solidFill>
                </a:rPr>
                <a:t>Point-à-Point</a:t>
              </a:r>
              <a:r>
                <a:rPr lang="fr-FR" sz="1600" b="1" dirty="0" smtClean="0"/>
                <a:t>’ de </a:t>
              </a:r>
              <a:r>
                <a:rPr lang="fr-FR" sz="1600" b="1" dirty="0" err="1" smtClean="0"/>
                <a:t>WiSiO</a:t>
              </a:r>
              <a:r>
                <a:rPr lang="fr-FR" sz="1600" b="1" dirty="0" smtClean="0"/>
                <a:t> MOBILE : </a:t>
              </a:r>
              <a:r>
                <a:rPr lang="fr-FR" sz="1400" dirty="0"/>
                <a:t>T</a:t>
              </a:r>
              <a:r>
                <a:rPr lang="fr-FR" sz="1400" dirty="0" smtClean="0"/>
                <a:t>ous les utilisateurs de </a:t>
              </a:r>
              <a:r>
                <a:rPr lang="fr-FR" sz="1400" dirty="0" err="1" smtClean="0"/>
                <a:t>WiSiO</a:t>
              </a:r>
              <a:r>
                <a:rPr lang="fr-FR" sz="1400" dirty="0" smtClean="0"/>
                <a:t> MOBILE 1to1 peuvent joindre n’importe quel système de visioconférence mais ne peuvent pas rajouter de participants à leur appel.</a:t>
              </a:r>
              <a:endParaRPr lang="fr-FR" sz="1400" dirty="0"/>
            </a:p>
          </p:txBody>
        </p:sp>
        <p:pic>
          <p:nvPicPr>
            <p:cNvPr id="27" name="Picture 3" descr="W:\_MARQUES-FOURNISSEURS\WISIO\Logo\Logos Gamme WIsio\WISIO-MOBILE-1to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490" y="2316942"/>
              <a:ext cx="834057" cy="8340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e 2"/>
          <p:cNvGrpSpPr/>
          <p:nvPr/>
        </p:nvGrpSpPr>
        <p:grpSpPr>
          <a:xfrm>
            <a:off x="4314439" y="1946776"/>
            <a:ext cx="4052716" cy="2758545"/>
            <a:chOff x="4314439" y="1946776"/>
            <a:chExt cx="4052716" cy="2758545"/>
          </a:xfrm>
        </p:grpSpPr>
        <p:pic>
          <p:nvPicPr>
            <p:cNvPr id="78" name="Image 77"/>
            <p:cNvPicPr preferRelativeResize="0">
              <a:picLocks/>
            </p:cNvPicPr>
            <p:nvPr/>
          </p:nvPicPr>
          <p:blipFill rotWithShape="1">
            <a:blip r:embed="rId7">
              <a:extLst>
                <a:ext uri="{28A0092B-C50C-407E-A947-70E740481C1C}">
                  <a14:useLocalDpi xmlns:a14="http://schemas.microsoft.com/office/drawing/2010/main" val="0"/>
                </a:ext>
              </a:extLst>
            </a:blip>
            <a:srcRect t="885" r="11304" b="13678"/>
            <a:stretch/>
          </p:blipFill>
          <p:spPr>
            <a:xfrm>
              <a:off x="4314439" y="2137421"/>
              <a:ext cx="113545" cy="2567900"/>
            </a:xfrm>
            <a:prstGeom prst="rect">
              <a:avLst/>
            </a:prstGeom>
          </p:spPr>
        </p:pic>
        <p:grpSp>
          <p:nvGrpSpPr>
            <p:cNvPr id="102" name="Groupe 101"/>
            <p:cNvGrpSpPr/>
            <p:nvPr/>
          </p:nvGrpSpPr>
          <p:grpSpPr>
            <a:xfrm>
              <a:off x="5364088" y="1946776"/>
              <a:ext cx="2677255" cy="1229233"/>
              <a:chOff x="218376" y="1591921"/>
              <a:chExt cx="4065592" cy="1866674"/>
            </a:xfrm>
          </p:grpSpPr>
          <p:pic>
            <p:nvPicPr>
              <p:cNvPr id="110" name="Image 10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376" y="1591921"/>
                <a:ext cx="4065592" cy="1799269"/>
              </a:xfrm>
              <a:prstGeom prst="rect">
                <a:avLst/>
              </a:prstGeom>
            </p:spPr>
          </p:pic>
          <p:sp>
            <p:nvSpPr>
              <p:cNvPr id="111" name="Rectangle 110"/>
              <p:cNvSpPr/>
              <p:nvPr/>
            </p:nvSpPr>
            <p:spPr>
              <a:xfrm>
                <a:off x="774958" y="2959836"/>
                <a:ext cx="3051933" cy="498759"/>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b="1" dirty="0" smtClean="0">
                    <a:solidFill>
                      <a:schemeClr val="accent5">
                        <a:lumMod val="50000"/>
                      </a:schemeClr>
                    </a:solidFill>
                  </a:rPr>
                  <a:t>MOBILE </a:t>
                </a:r>
                <a:r>
                  <a:rPr lang="fr-FR" b="1" dirty="0" smtClean="0">
                    <a:solidFill>
                      <a:srgbClr val="EE7816"/>
                    </a:solidFill>
                  </a:rPr>
                  <a:t>MEETING</a:t>
                </a:r>
                <a:endParaRPr lang="fr-FR" b="1" dirty="0">
                  <a:solidFill>
                    <a:srgbClr val="EE7816"/>
                  </a:solidFill>
                </a:endParaRPr>
              </a:p>
            </p:txBody>
          </p:sp>
        </p:grpSp>
        <p:sp>
          <p:nvSpPr>
            <p:cNvPr id="114" name="ZoneTexte 113"/>
            <p:cNvSpPr txBox="1"/>
            <p:nvPr/>
          </p:nvSpPr>
          <p:spPr>
            <a:xfrm>
              <a:off x="4632881" y="3289548"/>
              <a:ext cx="3734274" cy="1415772"/>
            </a:xfrm>
            <a:prstGeom prst="rect">
              <a:avLst/>
            </a:prstGeom>
            <a:noFill/>
          </p:spPr>
          <p:txBody>
            <a:bodyPr wrap="square" rtlCol="0">
              <a:spAutoFit/>
            </a:bodyPr>
            <a:lstStyle/>
            <a:p>
              <a:pPr algn="just"/>
              <a:r>
                <a:rPr lang="fr-FR" sz="1600" b="1" dirty="0" smtClean="0"/>
                <a:t>Version ‘</a:t>
              </a:r>
              <a:r>
                <a:rPr lang="fr-FR" sz="1600" b="1" dirty="0" err="1" smtClean="0">
                  <a:solidFill>
                    <a:schemeClr val="accent5">
                      <a:lumMod val="50000"/>
                    </a:schemeClr>
                  </a:solidFill>
                </a:rPr>
                <a:t>MultiPoint</a:t>
              </a:r>
              <a:r>
                <a:rPr lang="fr-FR" sz="1600" b="1" dirty="0" smtClean="0"/>
                <a:t>’ de </a:t>
              </a:r>
              <a:r>
                <a:rPr lang="fr-FR" sz="1600" b="1" dirty="0" err="1" smtClean="0"/>
                <a:t>WiSiO</a:t>
              </a:r>
              <a:r>
                <a:rPr lang="fr-FR" sz="1600" b="1" dirty="0" smtClean="0"/>
                <a:t> MOBILE : </a:t>
              </a:r>
              <a:r>
                <a:rPr lang="fr-FR" sz="1400" dirty="0" smtClean="0"/>
                <a:t>tous les utilisateurs de </a:t>
              </a:r>
              <a:r>
                <a:rPr lang="fr-FR" sz="1400" dirty="0" err="1" smtClean="0"/>
                <a:t>WiSiO</a:t>
              </a:r>
              <a:r>
                <a:rPr lang="fr-FR" sz="1400" dirty="0" smtClean="0"/>
                <a:t> MOBILE MEETING peuvent joindre n’importe quel système de visioconférence et rajouter des participants ‘à la volée’ jusqu’à 16 participants en simultané et en présence continue.</a:t>
              </a:r>
              <a:endParaRPr lang="fr-FR" sz="1400" dirty="0"/>
            </a:p>
          </p:txBody>
        </p:sp>
        <p:pic>
          <p:nvPicPr>
            <p:cNvPr id="30" name="Picture 4" descr="W:\_MARQUES-FOURNISSEURS\WISIO\Logo\Logos Gamme WIsio\WISIO-MOBILE-MEETIN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9497" y="2306507"/>
              <a:ext cx="834057" cy="834056"/>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spTree>
    <p:extLst>
      <p:ext uri="{BB962C8B-B14F-4D97-AF65-F5344CB8AC3E}">
        <p14:creationId xmlns:p14="http://schemas.microsoft.com/office/powerpoint/2010/main" val="2805188275"/>
      </p:ext>
    </p:extLst>
  </p:cSld>
  <p:clrMapOvr>
    <a:masterClrMapping/>
  </p:clrMapOvr>
  <mc:AlternateContent xmlns:mc="http://schemas.openxmlformats.org/markup-compatibility/2006" xmlns:p14="http://schemas.microsoft.com/office/powerpoint/2010/main">
    <mc:Choice Requires="p14">
      <p:transition spd="med" p14:dur="700" advTm="12987">
        <p:fade/>
      </p:transition>
    </mc:Choice>
    <mc:Fallback xmlns="">
      <p:transition spd="med" advTm="12987">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15"/>
                                        </p:tgtEl>
                                        <p:attrNameLst>
                                          <p:attrName>style.visibility</p:attrName>
                                        </p:attrNameLst>
                                      </p:cBhvr>
                                      <p:to>
                                        <p:strVal val="visible"/>
                                      </p:to>
                                    </p:set>
                                    <p:animEffect transition="in" filter="wipe(left)">
                                      <p:cBhvr>
                                        <p:cTn id="2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W:\_MARQUES-FOURNISSEURS\WISIO\Logo\Logos Gamme WIsio\WISIO-MOBILE-MEETING.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446080" y="2713484"/>
            <a:ext cx="2695315" cy="26953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621018" y="1464520"/>
            <a:ext cx="5903310" cy="1536995"/>
          </a:xfrm>
          <a:prstGeom prst="rect">
            <a:avLst/>
          </a:prstGeom>
          <a:gradFill>
            <a:gsLst>
              <a:gs pos="0">
                <a:schemeClr val="dk1">
                  <a:tint val="37000"/>
                  <a:satMod val="300000"/>
                  <a:lumMod val="66000"/>
                  <a:lumOff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buClr>
                <a:srgbClr val="92D050"/>
              </a:buClr>
              <a:buSzPct val="127000"/>
            </a:pPr>
            <a:endParaRPr lang="fr-FR" sz="900" dirty="0">
              <a:solidFill>
                <a:schemeClr val="tx1">
                  <a:lumMod val="75000"/>
                  <a:lumOff val="25000"/>
                </a:schemeClr>
              </a:solidFill>
            </a:endParaRPr>
          </a:p>
          <a:p>
            <a:pPr marL="285750" indent="-285750">
              <a:buClr>
                <a:srgbClr val="92D050"/>
              </a:buClr>
              <a:buSzPct val="127000"/>
              <a:buFont typeface="Arial" pitchFamily="34" charset="0"/>
              <a:buChar char="•"/>
            </a:pPr>
            <a:r>
              <a:rPr lang="fr-FR" sz="1400" dirty="0" smtClean="0">
                <a:solidFill>
                  <a:schemeClr val="tx1">
                    <a:lumMod val="75000"/>
                    <a:lumOff val="25000"/>
                  </a:schemeClr>
                </a:solidFill>
              </a:rPr>
              <a:t>communiquez </a:t>
            </a:r>
            <a:r>
              <a:rPr lang="fr-FR" sz="1400" dirty="0">
                <a:solidFill>
                  <a:schemeClr val="tx1">
                    <a:lumMod val="75000"/>
                    <a:lumOff val="25000"/>
                  </a:schemeClr>
                </a:solidFill>
              </a:rPr>
              <a:t>vers </a:t>
            </a:r>
            <a:r>
              <a:rPr lang="fr-FR" sz="1400" b="1" dirty="0">
                <a:solidFill>
                  <a:schemeClr val="tx1">
                    <a:lumMod val="75000"/>
                    <a:lumOff val="25000"/>
                  </a:schemeClr>
                </a:solidFill>
              </a:rPr>
              <a:t>tous les systèmes de visioconférence, </a:t>
            </a:r>
            <a:r>
              <a:rPr lang="fr-FR" sz="1400" dirty="0">
                <a:solidFill>
                  <a:schemeClr val="tx1">
                    <a:lumMod val="75000"/>
                    <a:lumOff val="25000"/>
                  </a:schemeClr>
                </a:solidFill>
              </a:rPr>
              <a:t>en H.323 ou SIP,  quels que soient leur marques. </a:t>
            </a:r>
          </a:p>
          <a:p>
            <a:pPr marL="285750" indent="-285750">
              <a:buClr>
                <a:srgbClr val="92D050"/>
              </a:buClr>
              <a:buSzPct val="127000"/>
              <a:buFont typeface="Arial" pitchFamily="34" charset="0"/>
              <a:buChar char="•"/>
            </a:pPr>
            <a:r>
              <a:rPr lang="fr-FR" sz="1400" dirty="0">
                <a:solidFill>
                  <a:schemeClr val="tx1">
                    <a:lumMod val="75000"/>
                    <a:lumOff val="25000"/>
                  </a:schemeClr>
                </a:solidFill>
              </a:rPr>
              <a:t>utilisez votre licence sur </a:t>
            </a:r>
            <a:r>
              <a:rPr lang="fr-FR" sz="1400" b="1" dirty="0">
                <a:solidFill>
                  <a:schemeClr val="tx1">
                    <a:lumMod val="75000"/>
                    <a:lumOff val="25000"/>
                  </a:schemeClr>
                </a:solidFill>
              </a:rPr>
              <a:t>PC, Mac, </a:t>
            </a:r>
            <a:r>
              <a:rPr lang="fr-FR" sz="1400" b="1" dirty="0" err="1">
                <a:solidFill>
                  <a:schemeClr val="tx1">
                    <a:lumMod val="75000"/>
                    <a:lumOff val="25000"/>
                  </a:schemeClr>
                </a:solidFill>
              </a:rPr>
              <a:t>Iphone</a:t>
            </a:r>
            <a:r>
              <a:rPr lang="fr-FR" sz="1400" b="1" dirty="0">
                <a:solidFill>
                  <a:schemeClr val="tx1">
                    <a:lumMod val="75000"/>
                    <a:lumOff val="25000"/>
                  </a:schemeClr>
                </a:solidFill>
              </a:rPr>
              <a:t>, </a:t>
            </a:r>
            <a:r>
              <a:rPr lang="fr-FR" sz="1400" b="1" dirty="0" err="1">
                <a:solidFill>
                  <a:schemeClr val="tx1">
                    <a:lumMod val="75000"/>
                    <a:lumOff val="25000"/>
                  </a:schemeClr>
                </a:solidFill>
              </a:rPr>
              <a:t>Ipad</a:t>
            </a:r>
            <a:r>
              <a:rPr lang="fr-FR" sz="1400" b="1" dirty="0">
                <a:solidFill>
                  <a:schemeClr val="tx1">
                    <a:lumMod val="75000"/>
                    <a:lumOff val="25000"/>
                  </a:schemeClr>
                </a:solidFill>
              </a:rPr>
              <a:t>, Android.</a:t>
            </a:r>
            <a:r>
              <a:rPr lang="fr-FR" sz="1400" dirty="0">
                <a:solidFill>
                  <a:schemeClr val="tx1">
                    <a:lumMod val="75000"/>
                    <a:lumOff val="25000"/>
                  </a:schemeClr>
                </a:solidFill>
              </a:rPr>
              <a:t>.. </a:t>
            </a:r>
          </a:p>
          <a:p>
            <a:pPr marL="285750" indent="-285750">
              <a:buClr>
                <a:srgbClr val="92D050"/>
              </a:buClr>
              <a:buSzPct val="127000"/>
              <a:buFont typeface="Arial" pitchFamily="34" charset="0"/>
              <a:buChar char="•"/>
            </a:pPr>
            <a:r>
              <a:rPr lang="fr-FR" sz="1400" dirty="0">
                <a:solidFill>
                  <a:schemeClr val="tx1">
                    <a:lumMod val="75000"/>
                    <a:lumOff val="25000"/>
                  </a:schemeClr>
                </a:solidFill>
              </a:rPr>
              <a:t>pas de forfait horaire: c’est </a:t>
            </a:r>
            <a:r>
              <a:rPr lang="fr-FR" sz="1400" b="1" dirty="0">
                <a:solidFill>
                  <a:schemeClr val="tx1">
                    <a:lumMod val="75000"/>
                    <a:lumOff val="25000"/>
                  </a:schemeClr>
                </a:solidFill>
              </a:rPr>
              <a:t>24/24 - 7/7 sans limites d’utilisation </a:t>
            </a:r>
            <a:endParaRPr lang="fr-FR" sz="1400" dirty="0">
              <a:solidFill>
                <a:schemeClr val="tx1">
                  <a:lumMod val="75000"/>
                  <a:lumOff val="25000"/>
                </a:schemeClr>
              </a:solidFill>
            </a:endParaRPr>
          </a:p>
          <a:p>
            <a:pPr marL="285750" indent="-285750">
              <a:buClr>
                <a:srgbClr val="92D050"/>
              </a:buClr>
              <a:buSzPct val="127000"/>
              <a:buFont typeface="Arial" pitchFamily="34" charset="0"/>
              <a:buChar char="•"/>
            </a:pPr>
            <a:r>
              <a:rPr lang="fr-FR" sz="1400" b="1" dirty="0">
                <a:solidFill>
                  <a:schemeClr val="tx1">
                    <a:lumMod val="75000"/>
                    <a:lumOff val="25000"/>
                  </a:schemeClr>
                </a:solidFill>
              </a:rPr>
              <a:t>Pas de besoins en bande passante </a:t>
            </a:r>
            <a:r>
              <a:rPr lang="fr-FR" sz="1400" dirty="0">
                <a:solidFill>
                  <a:schemeClr val="tx1">
                    <a:lumMod val="75000"/>
                    <a:lumOff val="25000"/>
                  </a:schemeClr>
                </a:solidFill>
              </a:rPr>
              <a:t>supplémentaire </a:t>
            </a:r>
          </a:p>
          <a:p>
            <a:pPr marL="285750" indent="-285750">
              <a:buClr>
                <a:srgbClr val="92D050"/>
              </a:buClr>
              <a:buSzPct val="127000"/>
              <a:buFont typeface="Arial" pitchFamily="34" charset="0"/>
              <a:buChar char="•"/>
            </a:pPr>
            <a:r>
              <a:rPr lang="fr-FR" sz="1400" dirty="0">
                <a:solidFill>
                  <a:schemeClr val="tx1">
                    <a:lumMod val="75000"/>
                    <a:lumOff val="25000"/>
                  </a:schemeClr>
                </a:solidFill>
              </a:rPr>
              <a:t>pour les nomades : Fonctionne </a:t>
            </a:r>
            <a:r>
              <a:rPr lang="fr-FR" sz="1400" b="1" dirty="0">
                <a:solidFill>
                  <a:schemeClr val="tx1">
                    <a:lumMod val="75000"/>
                    <a:lumOff val="25000"/>
                  </a:schemeClr>
                </a:solidFill>
              </a:rPr>
              <a:t>en Wifi ou en 3G </a:t>
            </a:r>
            <a:endParaRPr lang="fr-FR" sz="1400" dirty="0">
              <a:solidFill>
                <a:schemeClr val="tx1">
                  <a:lumMod val="75000"/>
                  <a:lumOff val="25000"/>
                </a:schemeClr>
              </a:solidFill>
            </a:endParaRPr>
          </a:p>
        </p:txBody>
      </p:sp>
      <p:sp>
        <p:nvSpPr>
          <p:cNvPr id="9" name="Rectangle à coins arrondis 8"/>
          <p:cNvSpPr/>
          <p:nvPr/>
        </p:nvSpPr>
        <p:spPr>
          <a:xfrm>
            <a:off x="1403648" y="1237321"/>
            <a:ext cx="6264696" cy="307777"/>
          </a:xfrm>
          <a:prstGeom prst="roundRect">
            <a:avLst>
              <a:gd name="adj" fmla="val 50000"/>
            </a:avLst>
          </a:prstGeom>
          <a:gradFill>
            <a:gsLst>
              <a:gs pos="0">
                <a:srgbClr val="26739A"/>
              </a:gs>
              <a:gs pos="100000">
                <a:srgbClr val="36A3D4"/>
              </a:gs>
            </a:gsLst>
          </a:gradFill>
        </p:spPr>
        <p:style>
          <a:lnRef idx="1">
            <a:schemeClr val="accent5"/>
          </a:lnRef>
          <a:fillRef idx="3">
            <a:schemeClr val="accent5"/>
          </a:fillRef>
          <a:effectRef idx="2">
            <a:schemeClr val="accent5"/>
          </a:effectRef>
          <a:fontRef idx="minor">
            <a:schemeClr val="lt1"/>
          </a:fontRef>
        </p:style>
        <p:txBody>
          <a:bodyPr rtlCol="0" anchor="ctr"/>
          <a:lstStyle/>
          <a:p>
            <a:r>
              <a:rPr lang="fr-FR" b="1" dirty="0" smtClean="0">
                <a:solidFill>
                  <a:schemeClr val="bg1"/>
                </a:solidFill>
              </a:rPr>
              <a:t> Aucunes contraintes</a:t>
            </a:r>
            <a:endParaRPr lang="fr-FR" b="1" dirty="0">
              <a:solidFill>
                <a:schemeClr val="bg1"/>
              </a:solidFill>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677" y="1237320"/>
            <a:ext cx="363027" cy="347213"/>
          </a:xfrm>
          <a:prstGeom prst="rect">
            <a:avLst/>
          </a:prstGeom>
        </p:spPr>
      </p:pic>
      <p:sp>
        <p:nvSpPr>
          <p:cNvPr id="16" name="Rectangle 15"/>
          <p:cNvSpPr/>
          <p:nvPr/>
        </p:nvSpPr>
        <p:spPr>
          <a:xfrm>
            <a:off x="1633023" y="3390685"/>
            <a:ext cx="5903310" cy="768043"/>
          </a:xfrm>
          <a:prstGeom prst="rect">
            <a:avLst/>
          </a:prstGeom>
          <a:gradFill>
            <a:gsLst>
              <a:gs pos="0">
                <a:schemeClr val="dk1">
                  <a:tint val="37000"/>
                  <a:satMod val="300000"/>
                  <a:lumMod val="66000"/>
                  <a:lumOff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marL="285750" indent="-285750">
              <a:buClr>
                <a:srgbClr val="92D050"/>
              </a:buClr>
              <a:buSzPct val="127000"/>
              <a:buFont typeface="Arial" pitchFamily="34" charset="0"/>
              <a:buChar char="•"/>
            </a:pPr>
            <a:r>
              <a:rPr lang="fr-FR" sz="1400" dirty="0">
                <a:solidFill>
                  <a:schemeClr val="tx1">
                    <a:lumMod val="75000"/>
                    <a:lumOff val="25000"/>
                  </a:schemeClr>
                </a:solidFill>
              </a:rPr>
              <a:t>Aucune installation hardware / configuration réseau à mettre en place </a:t>
            </a:r>
          </a:p>
          <a:p>
            <a:pPr marL="285750" indent="-285750">
              <a:buClr>
                <a:srgbClr val="92D050"/>
              </a:buClr>
              <a:buSzPct val="127000"/>
              <a:buFont typeface="Arial" pitchFamily="34" charset="0"/>
              <a:buChar char="•"/>
            </a:pPr>
            <a:r>
              <a:rPr lang="fr-FR" sz="1400" dirty="0">
                <a:solidFill>
                  <a:schemeClr val="tx1">
                    <a:lumMod val="75000"/>
                    <a:lumOff val="25000"/>
                  </a:schemeClr>
                </a:solidFill>
              </a:rPr>
              <a:t>Installation / déploiement en quelques clics </a:t>
            </a:r>
          </a:p>
          <a:p>
            <a:pPr marL="285750" indent="-285750">
              <a:buClr>
                <a:srgbClr val="92D050"/>
              </a:buClr>
              <a:buSzPct val="127000"/>
              <a:buFont typeface="Arial" pitchFamily="34" charset="0"/>
              <a:buChar char="•"/>
            </a:pPr>
            <a:r>
              <a:rPr lang="fr-FR" sz="1400" dirty="0">
                <a:solidFill>
                  <a:schemeClr val="tx1">
                    <a:lumMod val="75000"/>
                    <a:lumOff val="25000"/>
                  </a:schemeClr>
                </a:solidFill>
              </a:rPr>
              <a:t>Interface intuitive type messagerie instantanée grand public (FB, </a:t>
            </a:r>
            <a:r>
              <a:rPr lang="fr-FR" sz="1400" dirty="0" err="1">
                <a:solidFill>
                  <a:schemeClr val="tx1">
                    <a:lumMod val="75000"/>
                    <a:lumOff val="25000"/>
                  </a:schemeClr>
                </a:solidFill>
              </a:rPr>
              <a:t>msn</a:t>
            </a:r>
            <a:r>
              <a:rPr lang="fr-FR" sz="1400" dirty="0">
                <a:solidFill>
                  <a:schemeClr val="tx1">
                    <a:lumMod val="75000"/>
                    <a:lumOff val="25000"/>
                  </a:schemeClr>
                </a:solidFill>
              </a:rPr>
              <a:t>..) </a:t>
            </a:r>
          </a:p>
        </p:txBody>
      </p:sp>
      <p:sp>
        <p:nvSpPr>
          <p:cNvPr id="17" name="Rectangle à coins arrondis 16"/>
          <p:cNvSpPr/>
          <p:nvPr/>
        </p:nvSpPr>
        <p:spPr>
          <a:xfrm>
            <a:off x="1403648" y="3073524"/>
            <a:ext cx="6264696" cy="307777"/>
          </a:xfrm>
          <a:prstGeom prst="roundRect">
            <a:avLst>
              <a:gd name="adj" fmla="val 50000"/>
            </a:avLst>
          </a:prstGeom>
          <a:gradFill>
            <a:gsLst>
              <a:gs pos="0">
                <a:srgbClr val="26739A"/>
              </a:gs>
              <a:gs pos="100000">
                <a:srgbClr val="36A3D4"/>
              </a:gs>
            </a:gsLst>
          </a:gradFill>
        </p:spPr>
        <p:style>
          <a:lnRef idx="1">
            <a:schemeClr val="accent5"/>
          </a:lnRef>
          <a:fillRef idx="3">
            <a:schemeClr val="accent5"/>
          </a:fillRef>
          <a:effectRef idx="2">
            <a:schemeClr val="accent5"/>
          </a:effectRef>
          <a:fontRef idx="minor">
            <a:schemeClr val="lt1"/>
          </a:fontRef>
        </p:style>
        <p:txBody>
          <a:bodyPr rtlCol="0" anchor="ctr"/>
          <a:lstStyle/>
          <a:p>
            <a:r>
              <a:rPr lang="fr-FR" b="1" dirty="0" smtClean="0">
                <a:solidFill>
                  <a:schemeClr val="bg1"/>
                </a:solidFill>
              </a:rPr>
              <a:t> </a:t>
            </a:r>
            <a:r>
              <a:rPr lang="fr-FR" dirty="0" smtClean="0"/>
              <a:t> </a:t>
            </a:r>
            <a:r>
              <a:rPr lang="fr-FR" b="1" dirty="0"/>
              <a:t>Simple et intuitif : </a:t>
            </a:r>
            <a:endParaRPr lang="fr-FR" b="1" dirty="0">
              <a:solidFill>
                <a:schemeClr val="bg1"/>
              </a:solidFill>
            </a:endParaRPr>
          </a:p>
        </p:txBody>
      </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677" y="3073525"/>
            <a:ext cx="363027" cy="347213"/>
          </a:xfrm>
          <a:prstGeom prst="rect">
            <a:avLst/>
          </a:prstGeom>
        </p:spPr>
      </p:pic>
      <p:sp>
        <p:nvSpPr>
          <p:cNvPr id="19" name="Rectangle 18"/>
          <p:cNvSpPr/>
          <p:nvPr/>
        </p:nvSpPr>
        <p:spPr>
          <a:xfrm>
            <a:off x="1613941" y="4542814"/>
            <a:ext cx="5903310" cy="918011"/>
          </a:xfrm>
          <a:prstGeom prst="rect">
            <a:avLst/>
          </a:prstGeom>
          <a:gradFill>
            <a:gsLst>
              <a:gs pos="0">
                <a:schemeClr val="dk1">
                  <a:tint val="37000"/>
                  <a:satMod val="300000"/>
                  <a:lumMod val="66000"/>
                  <a:lumOff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marL="285750" indent="-285750">
              <a:buClr>
                <a:srgbClr val="92D050"/>
              </a:buClr>
              <a:buSzPct val="127000"/>
              <a:buFont typeface="Arial" pitchFamily="34" charset="0"/>
              <a:buChar char="•"/>
            </a:pPr>
            <a:r>
              <a:rPr lang="fr-FR" sz="1400" dirty="0">
                <a:solidFill>
                  <a:schemeClr val="tx1">
                    <a:lumMod val="75000"/>
                    <a:lumOff val="25000"/>
                  </a:schemeClr>
                </a:solidFill>
              </a:rPr>
              <a:t>Pas d’investissements dans des infrastructures coûteuses </a:t>
            </a:r>
          </a:p>
          <a:p>
            <a:pPr marL="285750" indent="-285750">
              <a:buClr>
                <a:srgbClr val="92D050"/>
              </a:buClr>
              <a:buSzPct val="127000"/>
              <a:buFont typeface="Arial" pitchFamily="34" charset="0"/>
              <a:buChar char="•"/>
            </a:pPr>
            <a:r>
              <a:rPr lang="fr-FR" sz="1400" dirty="0">
                <a:solidFill>
                  <a:schemeClr val="tx1">
                    <a:lumMod val="75000"/>
                    <a:lumOff val="25000"/>
                  </a:schemeClr>
                </a:solidFill>
              </a:rPr>
              <a:t>Pas de SAV, pas de maintenance </a:t>
            </a:r>
          </a:p>
          <a:p>
            <a:pPr marL="285750" indent="-285750">
              <a:buClr>
                <a:srgbClr val="92D050"/>
              </a:buClr>
              <a:buSzPct val="127000"/>
              <a:buFont typeface="Arial" pitchFamily="34" charset="0"/>
              <a:buChar char="•"/>
            </a:pPr>
            <a:r>
              <a:rPr lang="fr-FR" sz="1400" dirty="0">
                <a:solidFill>
                  <a:schemeClr val="tx1">
                    <a:lumMod val="75000"/>
                    <a:lumOff val="25000"/>
                  </a:schemeClr>
                </a:solidFill>
              </a:rPr>
              <a:t>Pas de tarification en fonction de la Bande passante / Nb d’heures </a:t>
            </a:r>
          </a:p>
          <a:p>
            <a:pPr marL="285750" indent="-285750">
              <a:buClr>
                <a:srgbClr val="92D050"/>
              </a:buClr>
              <a:buSzPct val="127000"/>
              <a:buFont typeface="Arial" pitchFamily="34" charset="0"/>
              <a:buChar char="•"/>
            </a:pPr>
            <a:r>
              <a:rPr lang="fr-FR" sz="1400" dirty="0">
                <a:solidFill>
                  <a:schemeClr val="tx1">
                    <a:lumMod val="75000"/>
                    <a:lumOff val="25000"/>
                  </a:schemeClr>
                </a:solidFill>
              </a:rPr>
              <a:t>Mises à jour gratuites de vos produits en mode Push </a:t>
            </a:r>
          </a:p>
        </p:txBody>
      </p:sp>
      <p:sp>
        <p:nvSpPr>
          <p:cNvPr id="20" name="Rectangle à coins arrondis 19"/>
          <p:cNvSpPr/>
          <p:nvPr/>
        </p:nvSpPr>
        <p:spPr>
          <a:xfrm>
            <a:off x="1384566" y="4225652"/>
            <a:ext cx="6264696" cy="307777"/>
          </a:xfrm>
          <a:prstGeom prst="roundRect">
            <a:avLst>
              <a:gd name="adj" fmla="val 50000"/>
            </a:avLst>
          </a:prstGeom>
          <a:gradFill>
            <a:gsLst>
              <a:gs pos="0">
                <a:srgbClr val="26739A"/>
              </a:gs>
              <a:gs pos="100000">
                <a:srgbClr val="36A3D4"/>
              </a:gs>
            </a:gsLst>
          </a:gradFill>
        </p:spPr>
        <p:style>
          <a:lnRef idx="1">
            <a:schemeClr val="accent5"/>
          </a:lnRef>
          <a:fillRef idx="3">
            <a:schemeClr val="accent5"/>
          </a:fillRef>
          <a:effectRef idx="2">
            <a:schemeClr val="accent5"/>
          </a:effectRef>
          <a:fontRef idx="minor">
            <a:schemeClr val="lt1"/>
          </a:fontRef>
        </p:style>
        <p:txBody>
          <a:bodyPr rtlCol="0" anchor="ctr"/>
          <a:lstStyle/>
          <a:p>
            <a:r>
              <a:rPr lang="fr-FR" b="1" dirty="0" smtClean="0">
                <a:solidFill>
                  <a:schemeClr val="bg1"/>
                </a:solidFill>
              </a:rPr>
              <a:t> </a:t>
            </a:r>
            <a:r>
              <a:rPr lang="fr-FR" dirty="0" smtClean="0"/>
              <a:t> </a:t>
            </a:r>
            <a:r>
              <a:rPr lang="fr-FR" b="1" dirty="0" smtClean="0"/>
              <a:t>Coûts </a:t>
            </a:r>
            <a:r>
              <a:rPr lang="fr-FR" b="1" dirty="0"/>
              <a:t>d’exploitation réduits au minimum </a:t>
            </a:r>
            <a:endParaRPr lang="fr-FR" b="1" dirty="0">
              <a:solidFill>
                <a:schemeClr val="bg1"/>
              </a:solidFill>
            </a:endParaRPr>
          </a:p>
        </p:txBody>
      </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5" y="4225653"/>
            <a:ext cx="363027" cy="347213"/>
          </a:xfrm>
          <a:prstGeom prst="rect">
            <a:avLst/>
          </a:prstGeom>
        </p:spPr>
      </p:pic>
      <p:grpSp>
        <p:nvGrpSpPr>
          <p:cNvPr id="37" name="Groupe 36"/>
          <p:cNvGrpSpPr/>
          <p:nvPr/>
        </p:nvGrpSpPr>
        <p:grpSpPr>
          <a:xfrm>
            <a:off x="-41910" y="-27941"/>
            <a:ext cx="9222422" cy="1143809"/>
            <a:chOff x="-41910" y="-27941"/>
            <a:chExt cx="9222422" cy="1143809"/>
          </a:xfrm>
        </p:grpSpPr>
        <p:sp>
          <p:nvSpPr>
            <p:cNvPr id="38" name="Rectangle 37"/>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9" name="Rectangle 38"/>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40" name="Triangle isocèle 39"/>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41" name="Triangle isocèle 40"/>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44"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sp>
          <p:nvSpPr>
            <p:cNvPr id="4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7" name="Zone de texte 2"/>
          <p:cNvSpPr txBox="1">
            <a:spLocks noChangeArrowheads="1"/>
          </p:cNvSpPr>
          <p:nvPr/>
        </p:nvSpPr>
        <p:spPr bwMode="auto">
          <a:xfrm>
            <a:off x="6228184" y="831388"/>
            <a:ext cx="2592288" cy="365760"/>
          </a:xfrm>
          <a:prstGeom prst="rect">
            <a:avLst/>
          </a:prstGeom>
          <a:noFill/>
          <a:ln w="9525">
            <a:noFill/>
            <a:miter lim="800000"/>
            <a:headEnd/>
            <a:tailEnd/>
          </a:ln>
        </p:spPr>
        <p:txBody>
          <a:bodyPr rot="0" vert="horz" wrap="square" lIns="91440" tIns="45720" rIns="91440" bIns="45720" anchor="t" anchorCtr="0">
            <a:noAutofit/>
          </a:bodyPr>
          <a:lstStyle/>
          <a:p>
            <a:r>
              <a:rPr lang="fr-FR" sz="1400" b="1" dirty="0" smtClean="0">
                <a:solidFill>
                  <a:schemeClr val="bg1">
                    <a:lumMod val="95000"/>
                  </a:schemeClr>
                </a:solidFill>
              </a:rPr>
              <a:t>Les Avantages</a:t>
            </a:r>
            <a:endParaRPr lang="fr-FR" sz="1400" b="1" dirty="0">
              <a:solidFill>
                <a:schemeClr val="bg1">
                  <a:lumMod val="95000"/>
                </a:schemeClr>
              </a:solidFill>
            </a:endParaRPr>
          </a:p>
        </p:txBody>
      </p:sp>
      <p:sp>
        <p:nvSpPr>
          <p:cNvPr id="22" name="Zone de texte 2"/>
          <p:cNvSpPr txBox="1">
            <a:spLocks noChangeArrowheads="1"/>
          </p:cNvSpPr>
          <p:nvPr/>
        </p:nvSpPr>
        <p:spPr bwMode="auto">
          <a:xfrm>
            <a:off x="2339752" y="337220"/>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smtClean="0">
                <a:solidFill>
                  <a:srgbClr val="215477"/>
                </a:solidFill>
                <a:effectLst>
                  <a:glow rad="279400">
                    <a:schemeClr val="bg1">
                      <a:alpha val="41000"/>
                    </a:schemeClr>
                  </a:glow>
                </a:effectLst>
                <a:latin typeface="Calibri"/>
                <a:ea typeface="Calibri"/>
                <a:cs typeface="Times New Roman"/>
              </a:rPr>
              <a:t>La </a:t>
            </a:r>
            <a:r>
              <a:rPr lang="fr-FR" dirty="0" err="1" smtClean="0">
                <a:solidFill>
                  <a:srgbClr val="215477"/>
                </a:solidFill>
                <a:effectLst>
                  <a:glow rad="279400">
                    <a:schemeClr val="bg1">
                      <a:alpha val="41000"/>
                    </a:schemeClr>
                  </a:glow>
                </a:effectLst>
                <a:latin typeface="Calibri"/>
                <a:ea typeface="Calibri"/>
                <a:cs typeface="Times New Roman"/>
              </a:rPr>
              <a:t>visio</a:t>
            </a:r>
            <a:r>
              <a:rPr lang="fr-FR" dirty="0" smtClean="0">
                <a:solidFill>
                  <a:srgbClr val="215477"/>
                </a:solidFill>
                <a:effectLst>
                  <a:glow rad="279400">
                    <a:schemeClr val="bg1">
                      <a:alpha val="41000"/>
                    </a:schemeClr>
                  </a:glow>
                </a:effectLst>
                <a:latin typeface="Calibri"/>
                <a:ea typeface="Calibri"/>
                <a:cs typeface="Times New Roman"/>
              </a:rPr>
              <a:t> HD partout , tout le temps</a:t>
            </a:r>
            <a:endParaRPr lang="fr-FR" sz="1100" dirty="0">
              <a:effectLst/>
              <a:latin typeface="Calibri"/>
              <a:ea typeface="Calibri"/>
              <a:cs typeface="Times New Roman"/>
            </a:endParaRPr>
          </a:p>
        </p:txBody>
      </p:sp>
      <p:grpSp>
        <p:nvGrpSpPr>
          <p:cNvPr id="23" name="Groupe 22"/>
          <p:cNvGrpSpPr/>
          <p:nvPr/>
        </p:nvGrpSpPr>
        <p:grpSpPr>
          <a:xfrm>
            <a:off x="107504" y="142735"/>
            <a:ext cx="2104368" cy="892663"/>
            <a:chOff x="218376" y="1735191"/>
            <a:chExt cx="4065592" cy="1724607"/>
          </a:xfrm>
        </p:grpSpPr>
        <p:pic>
          <p:nvPicPr>
            <p:cNvPr id="24" name="Image 23"/>
            <p:cNvPicPr>
              <a:picLocks noChangeAspect="1"/>
            </p:cNvPicPr>
            <p:nvPr/>
          </p:nvPicPr>
          <p:blipFill rotWithShape="1">
            <a:blip r:embed="rId5"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Rectangle 24"/>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MOBILE</a:t>
              </a:r>
              <a:endParaRPr lang="fr-FR" sz="1600" b="1" dirty="0">
                <a:solidFill>
                  <a:srgbClr val="EE7816"/>
                </a:solidFill>
              </a:endParaRPr>
            </a:p>
          </p:txBody>
        </p:sp>
      </p:grpSp>
    </p:spTree>
    <p:custDataLst>
      <p:tags r:id="rId1"/>
    </p:custDataLst>
    <p:extLst>
      <p:ext uri="{BB962C8B-B14F-4D97-AF65-F5344CB8AC3E}">
        <p14:creationId xmlns:p14="http://schemas.microsoft.com/office/powerpoint/2010/main" val="3299997919"/>
      </p:ext>
    </p:extLst>
  </p:cSld>
  <p:clrMapOvr>
    <a:masterClrMapping/>
  </p:clrMapOvr>
  <mc:AlternateContent xmlns:mc="http://schemas.openxmlformats.org/markup-compatibility/2006" xmlns:p14="http://schemas.microsoft.com/office/powerpoint/2010/main">
    <mc:Choice Requires="p14">
      <p:transition spd="med" p14:dur="700" advTm="10898">
        <p:fade/>
      </p:transition>
    </mc:Choice>
    <mc:Fallback xmlns="">
      <p:transition spd="med" advTm="10898">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2" presetClass="entr" presetSubtype="1"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0-#ppt_w/2"/>
                                          </p:val>
                                        </p:tav>
                                        <p:tav tm="100000">
                                          <p:val>
                                            <p:strVal val="#ppt_x"/>
                                          </p:val>
                                        </p:tav>
                                      </p:tavLst>
                                    </p:anim>
                                    <p:anim calcmode="lin" valueType="num">
                                      <p:cBhvr additive="base">
                                        <p:cTn id="43" dur="500" fill="hold"/>
                                        <p:tgtEl>
                                          <p:spTgt spid="20"/>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6" grpId="0" animBg="1"/>
      <p:bldP spid="17" grpId="0" animBg="1"/>
      <p:bldP spid="19" grpId="0" animBg="1"/>
      <p:bldP spid="20" grpId="0" animBg="1"/>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W:\_MARQUES-FOURNISSEURS\WISIO\Logo\Logos Gamme WIsio\WISIO-MOBILE-MEETING.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446080" y="2995437"/>
            <a:ext cx="2695315" cy="269531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e 22"/>
          <p:cNvGrpSpPr/>
          <p:nvPr/>
        </p:nvGrpSpPr>
        <p:grpSpPr>
          <a:xfrm>
            <a:off x="-41910" y="-27941"/>
            <a:ext cx="9222422" cy="1143809"/>
            <a:chOff x="-41910" y="-27941"/>
            <a:chExt cx="9222422" cy="1143809"/>
          </a:xfrm>
        </p:grpSpPr>
        <p:sp>
          <p:nvSpPr>
            <p:cNvPr id="25" name="Rectangle 24"/>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8" name="Rectangle 27"/>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9" name="Triangle isocèle 28"/>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30" name="Triangle isocèle 29"/>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33"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sp>
          <p:nvSpPr>
            <p:cNvPr id="34"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5"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5" name="Rectangle à coins arrondis 74"/>
          <p:cNvSpPr/>
          <p:nvPr/>
        </p:nvSpPr>
        <p:spPr>
          <a:xfrm>
            <a:off x="2400601" y="4525685"/>
            <a:ext cx="5111895" cy="480054"/>
          </a:xfrm>
          <a:prstGeom prst="roundRect">
            <a:avLst/>
          </a:prstGeom>
          <a:ln w="28575">
            <a:solidFill>
              <a:schemeClr val="accent5">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smtClean="0"/>
              <a:t>           POUR WISIO </a:t>
            </a:r>
            <a:r>
              <a:rPr lang="fr-FR" sz="1400" dirty="0" smtClean="0">
                <a:solidFill>
                  <a:schemeClr val="accent5">
                    <a:lumMod val="50000"/>
                  </a:schemeClr>
                </a:solidFill>
              </a:rPr>
              <a:t>MOBILE</a:t>
            </a:r>
            <a:r>
              <a:rPr lang="fr-FR" sz="1400" dirty="0" smtClean="0"/>
              <a:t> </a:t>
            </a:r>
            <a:r>
              <a:rPr lang="fr-FR" sz="1400" dirty="0" smtClean="0">
                <a:solidFill>
                  <a:schemeClr val="accent6">
                    <a:lumMod val="75000"/>
                  </a:schemeClr>
                </a:solidFill>
              </a:rPr>
              <a:t>MEETING</a:t>
            </a:r>
            <a:r>
              <a:rPr lang="fr-FR" sz="1400" dirty="0" smtClean="0"/>
              <a:t> </a:t>
            </a:r>
            <a:br>
              <a:rPr lang="fr-FR" sz="1400" dirty="0" smtClean="0"/>
            </a:br>
            <a:r>
              <a:rPr lang="fr-FR" sz="1200" dirty="0" smtClean="0"/>
              <a:t>                      Jusqu’à 16 participants sur la même réunion en présence continue</a:t>
            </a:r>
            <a:endParaRPr lang="fr-FR" sz="1200" dirty="0"/>
          </a:p>
        </p:txBody>
      </p:sp>
      <p:sp>
        <p:nvSpPr>
          <p:cNvPr id="74" name="Rectangle à coins arrondis 73"/>
          <p:cNvSpPr/>
          <p:nvPr/>
        </p:nvSpPr>
        <p:spPr>
          <a:xfrm>
            <a:off x="2400602" y="3985626"/>
            <a:ext cx="5111895" cy="480054"/>
          </a:xfrm>
          <a:prstGeom prst="roundRect">
            <a:avLst/>
          </a:prstGeom>
          <a:ln w="28575">
            <a:solidFill>
              <a:schemeClr val="accent5">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smtClean="0"/>
              <a:t>Gestion des pare feux </a:t>
            </a:r>
            <a:br>
              <a:rPr lang="fr-FR" sz="1400" dirty="0" smtClean="0"/>
            </a:br>
            <a:r>
              <a:rPr lang="fr-FR" sz="1400" dirty="0" smtClean="0"/>
              <a:t>et Nat automatique et intégrée</a:t>
            </a:r>
            <a:endParaRPr lang="fr-FR" sz="1400" dirty="0"/>
          </a:p>
        </p:txBody>
      </p:sp>
      <p:sp>
        <p:nvSpPr>
          <p:cNvPr id="73" name="Rectangle à coins arrondis 72"/>
          <p:cNvSpPr/>
          <p:nvPr/>
        </p:nvSpPr>
        <p:spPr>
          <a:xfrm>
            <a:off x="2385442" y="3445566"/>
            <a:ext cx="5111895" cy="480054"/>
          </a:xfrm>
          <a:prstGeom prst="roundRect">
            <a:avLst/>
          </a:prstGeom>
          <a:ln w="28575">
            <a:solidFill>
              <a:schemeClr val="accent5">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smtClean="0"/>
              <a:t>                    Pas de limites de Nombre de Licences </a:t>
            </a:r>
            <a:r>
              <a:rPr lang="fr-FR" sz="1400" dirty="0" err="1" smtClean="0"/>
              <a:t>WiSiO</a:t>
            </a:r>
            <a:r>
              <a:rPr lang="fr-FR" sz="1400" dirty="0" smtClean="0"/>
              <a:t> MOBILE</a:t>
            </a:r>
            <a:br>
              <a:rPr lang="fr-FR" sz="1400" dirty="0" smtClean="0"/>
            </a:br>
            <a:r>
              <a:rPr lang="fr-FR" sz="1400" dirty="0" smtClean="0"/>
              <a:t>enregistrées dans votre Cloud</a:t>
            </a:r>
            <a:endParaRPr lang="fr-FR" sz="1400" dirty="0"/>
          </a:p>
        </p:txBody>
      </p:sp>
      <p:sp>
        <p:nvSpPr>
          <p:cNvPr id="71" name="Rectangle à coins arrondis 70"/>
          <p:cNvSpPr/>
          <p:nvPr/>
        </p:nvSpPr>
        <p:spPr>
          <a:xfrm>
            <a:off x="2400602" y="2894096"/>
            <a:ext cx="5111895" cy="480054"/>
          </a:xfrm>
          <a:prstGeom prst="roundRect">
            <a:avLst/>
          </a:prstGeom>
          <a:ln w="28575">
            <a:solidFill>
              <a:schemeClr val="accent5">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smtClean="0"/>
              <a:t>Compatible avec tous les standards,</a:t>
            </a:r>
            <a:br>
              <a:rPr lang="fr-FR" sz="1400" dirty="0" smtClean="0"/>
            </a:br>
            <a:r>
              <a:rPr lang="fr-FR" sz="1400" dirty="0" smtClean="0"/>
              <a:t>        Quelle que soit la marque du codec H323 ou SIP</a:t>
            </a:r>
            <a:endParaRPr lang="fr-FR" sz="1400" dirty="0"/>
          </a:p>
        </p:txBody>
      </p:sp>
      <p:sp>
        <p:nvSpPr>
          <p:cNvPr id="69" name="Rectangle à coins arrondis 68"/>
          <p:cNvSpPr/>
          <p:nvPr/>
        </p:nvSpPr>
        <p:spPr>
          <a:xfrm>
            <a:off x="2384769" y="2348684"/>
            <a:ext cx="5111895" cy="480054"/>
          </a:xfrm>
          <a:prstGeom prst="roundRect">
            <a:avLst/>
          </a:prstGeom>
          <a:ln w="28575">
            <a:solidFill>
              <a:schemeClr val="accent5">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smtClean="0"/>
              <a:t>Windows,  Mac OS.x,  iOS, Android </a:t>
            </a:r>
            <a:endParaRPr lang="fr-FR" sz="1400" dirty="0"/>
          </a:p>
        </p:txBody>
      </p:sp>
      <p:sp>
        <p:nvSpPr>
          <p:cNvPr id="10" name="Rectangle à coins arrondis 9"/>
          <p:cNvSpPr/>
          <p:nvPr/>
        </p:nvSpPr>
        <p:spPr>
          <a:xfrm>
            <a:off x="2385442" y="1813977"/>
            <a:ext cx="5111895" cy="480053"/>
          </a:xfrm>
          <a:prstGeom prst="roundRect">
            <a:avLst/>
          </a:prstGeom>
          <a:ln w="28575">
            <a:solidFill>
              <a:schemeClr val="accent5">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smtClean="0"/>
              <a:t>                  Full HD (1080p) max,  fluidité d’image naturelle</a:t>
            </a:r>
            <a:endParaRPr lang="fr-FR" sz="1400" dirty="0"/>
          </a:p>
        </p:txBody>
      </p:sp>
      <p:sp>
        <p:nvSpPr>
          <p:cNvPr id="11" name="Rectangle 10"/>
          <p:cNvSpPr/>
          <p:nvPr/>
        </p:nvSpPr>
        <p:spPr>
          <a:xfrm>
            <a:off x="-108520" y="1705372"/>
            <a:ext cx="1656184" cy="393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Pentagone 60"/>
          <p:cNvSpPr/>
          <p:nvPr/>
        </p:nvSpPr>
        <p:spPr>
          <a:xfrm>
            <a:off x="1520670" y="2348683"/>
            <a:ext cx="1726846" cy="480053"/>
          </a:xfrm>
          <a:prstGeom prst="homePlate">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smtClean="0"/>
              <a:t>OS compatibles</a:t>
            </a:r>
            <a:endParaRPr lang="fr-FR" sz="1600" dirty="0"/>
          </a:p>
        </p:txBody>
      </p:sp>
      <p:sp>
        <p:nvSpPr>
          <p:cNvPr id="62" name="Pentagone 61"/>
          <p:cNvSpPr/>
          <p:nvPr/>
        </p:nvSpPr>
        <p:spPr>
          <a:xfrm>
            <a:off x="1520670" y="2894097"/>
            <a:ext cx="1726846" cy="480053"/>
          </a:xfrm>
          <a:prstGeom prst="homePlate">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smtClean="0"/>
              <a:t>Interopérabilité</a:t>
            </a:r>
            <a:endParaRPr lang="fr-FR" sz="1600" dirty="0"/>
          </a:p>
        </p:txBody>
      </p:sp>
      <p:sp>
        <p:nvSpPr>
          <p:cNvPr id="65" name="Pentagone 64"/>
          <p:cNvSpPr/>
          <p:nvPr/>
        </p:nvSpPr>
        <p:spPr>
          <a:xfrm>
            <a:off x="1520670" y="3445567"/>
            <a:ext cx="1726846" cy="480053"/>
          </a:xfrm>
          <a:prstGeom prst="homePlate">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t>Flexibilité</a:t>
            </a:r>
            <a:endParaRPr lang="fr-FR" dirty="0"/>
          </a:p>
        </p:txBody>
      </p:sp>
      <p:sp>
        <p:nvSpPr>
          <p:cNvPr id="66" name="Pentagone 65"/>
          <p:cNvSpPr/>
          <p:nvPr/>
        </p:nvSpPr>
        <p:spPr>
          <a:xfrm>
            <a:off x="1520670" y="3985627"/>
            <a:ext cx="1726846" cy="480053"/>
          </a:xfrm>
          <a:prstGeom prst="homePlate">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smtClean="0"/>
              <a:t>NAT / Firewall</a:t>
            </a:r>
            <a:endParaRPr lang="fr-FR" sz="1600" dirty="0"/>
          </a:p>
        </p:txBody>
      </p:sp>
      <p:sp>
        <p:nvSpPr>
          <p:cNvPr id="68" name="Pentagone 67"/>
          <p:cNvSpPr/>
          <p:nvPr/>
        </p:nvSpPr>
        <p:spPr>
          <a:xfrm>
            <a:off x="1520670" y="4525687"/>
            <a:ext cx="1726846" cy="480053"/>
          </a:xfrm>
          <a:prstGeom prst="homePlate">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smtClean="0"/>
              <a:t>Appels multipoints</a:t>
            </a:r>
            <a:endParaRPr lang="fr-FR" sz="1600" dirty="0"/>
          </a:p>
        </p:txBody>
      </p:sp>
      <p:sp>
        <p:nvSpPr>
          <p:cNvPr id="9" name="Pentagone 8"/>
          <p:cNvSpPr/>
          <p:nvPr/>
        </p:nvSpPr>
        <p:spPr>
          <a:xfrm>
            <a:off x="1520670" y="1813977"/>
            <a:ext cx="1726846" cy="480053"/>
          </a:xfrm>
          <a:prstGeom prst="homePlate">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t>Qualité Vidéo</a:t>
            </a:r>
            <a:endParaRPr lang="fr-FR" dirty="0"/>
          </a:p>
        </p:txBody>
      </p:sp>
      <p:sp>
        <p:nvSpPr>
          <p:cNvPr id="36" name="Zone de texte 2"/>
          <p:cNvSpPr txBox="1">
            <a:spLocks noChangeArrowheads="1"/>
          </p:cNvSpPr>
          <p:nvPr/>
        </p:nvSpPr>
        <p:spPr bwMode="auto">
          <a:xfrm>
            <a:off x="6228184" y="831388"/>
            <a:ext cx="2592288" cy="365760"/>
          </a:xfrm>
          <a:prstGeom prst="rect">
            <a:avLst/>
          </a:prstGeom>
          <a:noFill/>
          <a:ln w="9525">
            <a:noFill/>
            <a:miter lim="800000"/>
            <a:headEnd/>
            <a:tailEnd/>
          </a:ln>
        </p:spPr>
        <p:txBody>
          <a:bodyPr rot="0" vert="horz" wrap="square" lIns="91440" tIns="45720" rIns="91440" bIns="45720" anchor="t" anchorCtr="0">
            <a:noAutofit/>
          </a:bodyPr>
          <a:lstStyle/>
          <a:p>
            <a:r>
              <a:rPr lang="fr-FR" sz="1400" b="1" dirty="0" smtClean="0">
                <a:solidFill>
                  <a:schemeClr val="bg1">
                    <a:lumMod val="95000"/>
                  </a:schemeClr>
                </a:solidFill>
              </a:rPr>
              <a:t>Les capacités</a:t>
            </a:r>
            <a:endParaRPr lang="fr-FR" sz="1400" b="1" dirty="0">
              <a:solidFill>
                <a:schemeClr val="bg1">
                  <a:lumMod val="95000"/>
                </a:schemeClr>
              </a:solidFill>
            </a:endParaRPr>
          </a:p>
        </p:txBody>
      </p:sp>
      <p:sp>
        <p:nvSpPr>
          <p:cNvPr id="37" name="Zone de texte 2"/>
          <p:cNvSpPr txBox="1">
            <a:spLocks noChangeArrowheads="1"/>
          </p:cNvSpPr>
          <p:nvPr/>
        </p:nvSpPr>
        <p:spPr bwMode="auto">
          <a:xfrm>
            <a:off x="2339752" y="337220"/>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smtClean="0">
                <a:solidFill>
                  <a:srgbClr val="215477"/>
                </a:solidFill>
                <a:effectLst>
                  <a:glow rad="279400">
                    <a:schemeClr val="bg1">
                      <a:alpha val="41000"/>
                    </a:schemeClr>
                  </a:glow>
                </a:effectLst>
                <a:latin typeface="Calibri"/>
                <a:ea typeface="Calibri"/>
                <a:cs typeface="Times New Roman"/>
              </a:rPr>
              <a:t>La </a:t>
            </a:r>
            <a:r>
              <a:rPr lang="fr-FR" dirty="0" err="1" smtClean="0">
                <a:solidFill>
                  <a:srgbClr val="215477"/>
                </a:solidFill>
                <a:effectLst>
                  <a:glow rad="279400">
                    <a:schemeClr val="bg1">
                      <a:alpha val="41000"/>
                    </a:schemeClr>
                  </a:glow>
                </a:effectLst>
                <a:latin typeface="Calibri"/>
                <a:ea typeface="Calibri"/>
                <a:cs typeface="Times New Roman"/>
              </a:rPr>
              <a:t>visio</a:t>
            </a:r>
            <a:r>
              <a:rPr lang="fr-FR" dirty="0" smtClean="0">
                <a:solidFill>
                  <a:srgbClr val="215477"/>
                </a:solidFill>
                <a:effectLst>
                  <a:glow rad="279400">
                    <a:schemeClr val="bg1">
                      <a:alpha val="41000"/>
                    </a:schemeClr>
                  </a:glow>
                </a:effectLst>
                <a:latin typeface="Calibri"/>
                <a:ea typeface="Calibri"/>
                <a:cs typeface="Times New Roman"/>
              </a:rPr>
              <a:t> HD partout , tout le temps</a:t>
            </a:r>
            <a:endParaRPr lang="fr-FR" sz="1100" dirty="0">
              <a:effectLst/>
              <a:latin typeface="Calibri"/>
              <a:ea typeface="Calibri"/>
              <a:cs typeface="Times New Roman"/>
            </a:endParaRPr>
          </a:p>
        </p:txBody>
      </p:sp>
      <p:grpSp>
        <p:nvGrpSpPr>
          <p:cNvPr id="38" name="Groupe 37"/>
          <p:cNvGrpSpPr/>
          <p:nvPr/>
        </p:nvGrpSpPr>
        <p:grpSpPr>
          <a:xfrm>
            <a:off x="107504" y="142735"/>
            <a:ext cx="2104368" cy="892663"/>
            <a:chOff x="218376" y="1735191"/>
            <a:chExt cx="4065592" cy="1724607"/>
          </a:xfrm>
        </p:grpSpPr>
        <p:pic>
          <p:nvPicPr>
            <p:cNvPr id="39" name="Image 38"/>
            <p:cNvPicPr>
              <a:picLocks noChangeAspect="1"/>
            </p:cNvPicPr>
            <p:nvPr/>
          </p:nvPicPr>
          <p:blipFill rotWithShape="1">
            <a:blip r:embed="rId4"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 name="Rectangle 39"/>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MOBILE</a:t>
              </a:r>
              <a:endParaRPr lang="fr-FR" sz="1600" b="1" dirty="0">
                <a:solidFill>
                  <a:srgbClr val="EE7816"/>
                </a:solidFill>
              </a:endParaRPr>
            </a:p>
          </p:txBody>
        </p:sp>
      </p:grpSp>
    </p:spTree>
    <p:custDataLst>
      <p:tags r:id="rId1"/>
    </p:custDataLst>
    <p:extLst>
      <p:ext uri="{BB962C8B-B14F-4D97-AF65-F5344CB8AC3E}">
        <p14:creationId xmlns:p14="http://schemas.microsoft.com/office/powerpoint/2010/main" val="2648194726"/>
      </p:ext>
    </p:extLst>
  </p:cSld>
  <p:clrMapOvr>
    <a:masterClrMapping/>
  </p:clrMapOvr>
  <mc:AlternateContent xmlns:mc="http://schemas.openxmlformats.org/markup-compatibility/2006" xmlns:p14="http://schemas.microsoft.com/office/powerpoint/2010/main">
    <mc:Choice Requires="p14">
      <p:transition spd="med" p14:dur="700" advTm="13645">
        <p:fade/>
      </p:transition>
    </mc:Choice>
    <mc:Fallback xmlns="">
      <p:transition spd="med" advTm="1364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fill="hold"/>
                                        <p:tgtEl>
                                          <p:spTgt spid="69"/>
                                        </p:tgtEl>
                                        <p:attrNameLst>
                                          <p:attrName>ppt_x</p:attrName>
                                        </p:attrNameLst>
                                      </p:cBhvr>
                                      <p:tavLst>
                                        <p:tav tm="0">
                                          <p:val>
                                            <p:strVal val="0-#ppt_w/2"/>
                                          </p:val>
                                        </p:tav>
                                        <p:tav tm="100000">
                                          <p:val>
                                            <p:strVal val="#ppt_x"/>
                                          </p:val>
                                        </p:tav>
                                      </p:tavLst>
                                    </p:anim>
                                    <p:anim calcmode="lin" valueType="num">
                                      <p:cBhvr additive="base">
                                        <p:cTn id="45"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71"/>
                                        </p:tgtEl>
                                        <p:attrNameLst>
                                          <p:attrName>style.visibility</p:attrName>
                                        </p:attrNameLst>
                                      </p:cBhvr>
                                      <p:to>
                                        <p:strVal val="visible"/>
                                      </p:to>
                                    </p:set>
                                    <p:anim calcmode="lin" valueType="num">
                                      <p:cBhvr additive="base">
                                        <p:cTn id="50" dur="500" fill="hold"/>
                                        <p:tgtEl>
                                          <p:spTgt spid="71"/>
                                        </p:tgtEl>
                                        <p:attrNameLst>
                                          <p:attrName>ppt_x</p:attrName>
                                        </p:attrNameLst>
                                      </p:cBhvr>
                                      <p:tavLst>
                                        <p:tav tm="0">
                                          <p:val>
                                            <p:strVal val="0-#ppt_w/2"/>
                                          </p:val>
                                        </p:tav>
                                        <p:tav tm="100000">
                                          <p:val>
                                            <p:strVal val="#ppt_x"/>
                                          </p:val>
                                        </p:tav>
                                      </p:tavLst>
                                    </p:anim>
                                    <p:anim calcmode="lin" valueType="num">
                                      <p:cBhvr additive="base">
                                        <p:cTn id="51"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0-#ppt_w/2"/>
                                          </p:val>
                                        </p:tav>
                                        <p:tav tm="100000">
                                          <p:val>
                                            <p:strVal val="#ppt_x"/>
                                          </p:val>
                                        </p:tav>
                                      </p:tavLst>
                                    </p:anim>
                                    <p:anim calcmode="lin" valueType="num">
                                      <p:cBhvr additive="base">
                                        <p:cTn id="57"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74"/>
                                        </p:tgtEl>
                                        <p:attrNameLst>
                                          <p:attrName>style.visibility</p:attrName>
                                        </p:attrNameLst>
                                      </p:cBhvr>
                                      <p:to>
                                        <p:strVal val="visible"/>
                                      </p:to>
                                    </p:set>
                                    <p:anim calcmode="lin" valueType="num">
                                      <p:cBhvr additive="base">
                                        <p:cTn id="62" dur="500" fill="hold"/>
                                        <p:tgtEl>
                                          <p:spTgt spid="74"/>
                                        </p:tgtEl>
                                        <p:attrNameLst>
                                          <p:attrName>ppt_x</p:attrName>
                                        </p:attrNameLst>
                                      </p:cBhvr>
                                      <p:tavLst>
                                        <p:tav tm="0">
                                          <p:val>
                                            <p:strVal val="0-#ppt_w/2"/>
                                          </p:val>
                                        </p:tav>
                                        <p:tav tm="100000">
                                          <p:val>
                                            <p:strVal val="#ppt_x"/>
                                          </p:val>
                                        </p:tav>
                                      </p:tavLst>
                                    </p:anim>
                                    <p:anim calcmode="lin" valueType="num">
                                      <p:cBhvr additive="base">
                                        <p:cTn id="63"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75"/>
                                        </p:tgtEl>
                                        <p:attrNameLst>
                                          <p:attrName>style.visibility</p:attrName>
                                        </p:attrNameLst>
                                      </p:cBhvr>
                                      <p:to>
                                        <p:strVal val="visible"/>
                                      </p:to>
                                    </p:set>
                                    <p:anim calcmode="lin" valueType="num">
                                      <p:cBhvr additive="base">
                                        <p:cTn id="68" dur="500" fill="hold"/>
                                        <p:tgtEl>
                                          <p:spTgt spid="75"/>
                                        </p:tgtEl>
                                        <p:attrNameLst>
                                          <p:attrName>ppt_x</p:attrName>
                                        </p:attrNameLst>
                                      </p:cBhvr>
                                      <p:tavLst>
                                        <p:tav tm="0">
                                          <p:val>
                                            <p:strVal val="0-#ppt_w/2"/>
                                          </p:val>
                                        </p:tav>
                                        <p:tav tm="100000">
                                          <p:val>
                                            <p:strVal val="#ppt_x"/>
                                          </p:val>
                                        </p:tav>
                                      </p:tavLst>
                                    </p:anim>
                                    <p:anim calcmode="lin" valueType="num">
                                      <p:cBhvr additive="base">
                                        <p:cTn id="69"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4" grpId="0" animBg="1"/>
      <p:bldP spid="73" grpId="0" animBg="1"/>
      <p:bldP spid="71" grpId="0" animBg="1"/>
      <p:bldP spid="69" grpId="0" animBg="1"/>
      <p:bldP spid="10" grpId="0" animBg="1"/>
      <p:bldP spid="61" grpId="0" animBg="1"/>
      <p:bldP spid="62" grpId="0" animBg="1"/>
      <p:bldP spid="65" grpId="0" animBg="1"/>
      <p:bldP spid="66" grpId="0" animBg="1"/>
      <p:bldP spid="68" grpId="0" animBg="1"/>
      <p:bldP spid="9"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4" descr="W:\_MARQUES-FOURNISSEURS\WISIO\Logo\Logos Gamme WIsio\WISIO-MOBILE-MEETING.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446080" y="2995437"/>
            <a:ext cx="2695315" cy="2695312"/>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necteur droit 35"/>
          <p:cNvCxnSpPr>
            <a:stCxn id="34" idx="3"/>
          </p:cNvCxnSpPr>
          <p:nvPr/>
        </p:nvCxnSpPr>
        <p:spPr>
          <a:xfrm>
            <a:off x="2047125" y="1906566"/>
            <a:ext cx="2316171" cy="129023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a:endCxn id="22" idx="2"/>
          </p:cNvCxnSpPr>
          <p:nvPr/>
        </p:nvCxnSpPr>
        <p:spPr>
          <a:xfrm flipV="1">
            <a:off x="3428162" y="3540236"/>
            <a:ext cx="680525" cy="148625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a:stCxn id="89" idx="0"/>
          </p:cNvCxnSpPr>
          <p:nvPr/>
        </p:nvCxnSpPr>
        <p:spPr>
          <a:xfrm flipH="1" flipV="1">
            <a:off x="4572004" y="3472273"/>
            <a:ext cx="1127133" cy="121516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a:stCxn id="32" idx="3"/>
          </p:cNvCxnSpPr>
          <p:nvPr/>
        </p:nvCxnSpPr>
        <p:spPr>
          <a:xfrm flipV="1">
            <a:off x="1186526" y="3120142"/>
            <a:ext cx="2557382" cy="9836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flipH="1">
            <a:off x="4932043" y="2437454"/>
            <a:ext cx="1704225" cy="48005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a:stCxn id="30" idx="1"/>
          </p:cNvCxnSpPr>
          <p:nvPr/>
        </p:nvCxnSpPr>
        <p:spPr>
          <a:xfrm flipV="1">
            <a:off x="658424" y="3540236"/>
            <a:ext cx="2725006" cy="102212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a:stCxn id="27" idx="1"/>
          </p:cNvCxnSpPr>
          <p:nvPr/>
        </p:nvCxnSpPr>
        <p:spPr>
          <a:xfrm flipH="1" flipV="1">
            <a:off x="4680256" y="3218505"/>
            <a:ext cx="2257366" cy="77625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a:stCxn id="25" idx="2"/>
          </p:cNvCxnSpPr>
          <p:nvPr/>
        </p:nvCxnSpPr>
        <p:spPr>
          <a:xfrm flipH="1">
            <a:off x="4363293" y="1865221"/>
            <a:ext cx="321120" cy="136151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03" name="Groupe 102"/>
          <p:cNvGrpSpPr/>
          <p:nvPr/>
        </p:nvGrpSpPr>
        <p:grpSpPr>
          <a:xfrm>
            <a:off x="5392025" y="4562356"/>
            <a:ext cx="588673" cy="690000"/>
            <a:chOff x="408961" y="4617440"/>
            <a:chExt cx="660755" cy="828000"/>
          </a:xfrm>
        </p:grpSpPr>
        <p:pic>
          <p:nvPicPr>
            <p:cNvPr id="33" name="Image 32"/>
            <p:cNvPicPr>
              <a:picLocks noChangeAspect="1"/>
            </p:cNvPicPr>
            <p:nvPr/>
          </p:nvPicPr>
          <p:blipFill rotWithShape="1">
            <a:blip r:embed="rId4" cstate="print">
              <a:extLst>
                <a:ext uri="{28A0092B-C50C-407E-A947-70E740481C1C}">
                  <a14:useLocalDpi xmlns:a14="http://schemas.microsoft.com/office/drawing/2010/main" val="0"/>
                </a:ext>
              </a:extLst>
            </a:blip>
            <a:srcRect b="-8144"/>
            <a:stretch/>
          </p:blipFill>
          <p:spPr>
            <a:xfrm>
              <a:off x="408961" y="4617440"/>
              <a:ext cx="660755" cy="828000"/>
            </a:xfrm>
            <a:prstGeom prst="rect">
              <a:avLst/>
            </a:prstGeom>
          </p:spPr>
        </p:pic>
        <p:sp>
          <p:nvSpPr>
            <p:cNvPr id="89" name="ZoneTexte 88"/>
            <p:cNvSpPr txBox="1"/>
            <p:nvPr/>
          </p:nvSpPr>
          <p:spPr>
            <a:xfrm>
              <a:off x="467544" y="4767535"/>
              <a:ext cx="572268" cy="332399"/>
            </a:xfrm>
            <a:prstGeom prst="rect">
              <a:avLst/>
            </a:prstGeom>
            <a:noFill/>
          </p:spPr>
          <p:txBody>
            <a:bodyPr wrap="square" rtlCol="0">
              <a:spAutoFit/>
            </a:bodyPr>
            <a:lstStyle/>
            <a:p>
              <a:r>
                <a:rPr lang="fr-FR" sz="1200" b="1" dirty="0" smtClean="0">
                  <a:solidFill>
                    <a:schemeClr val="bg1"/>
                  </a:solidFill>
                </a:rPr>
                <a:t>IPAD</a:t>
              </a:r>
              <a:endParaRPr lang="fr-FR" sz="1200" b="1" dirty="0">
                <a:solidFill>
                  <a:schemeClr val="bg1"/>
                </a:solidFill>
              </a:endParaRPr>
            </a:p>
          </p:txBody>
        </p:sp>
      </p:grpSp>
      <p:grpSp>
        <p:nvGrpSpPr>
          <p:cNvPr id="111" name="Groupe 110"/>
          <p:cNvGrpSpPr/>
          <p:nvPr/>
        </p:nvGrpSpPr>
        <p:grpSpPr>
          <a:xfrm>
            <a:off x="376676" y="2964738"/>
            <a:ext cx="809850" cy="507533"/>
            <a:chOff x="2483768" y="5263524"/>
            <a:chExt cx="909014" cy="609040"/>
          </a:xfrm>
        </p:grpSpPr>
        <p:pic>
          <p:nvPicPr>
            <p:cNvPr id="32" name="Imag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3768" y="5263524"/>
              <a:ext cx="909014" cy="609040"/>
            </a:xfrm>
            <a:prstGeom prst="rect">
              <a:avLst/>
            </a:prstGeom>
          </p:spPr>
        </p:pic>
        <p:sp>
          <p:nvSpPr>
            <p:cNvPr id="90" name="ZoneTexte 89"/>
            <p:cNvSpPr txBox="1"/>
            <p:nvPr/>
          </p:nvSpPr>
          <p:spPr>
            <a:xfrm>
              <a:off x="2555776" y="5272117"/>
              <a:ext cx="788022" cy="553998"/>
            </a:xfrm>
            <a:prstGeom prst="rect">
              <a:avLst/>
            </a:prstGeom>
            <a:noFill/>
          </p:spPr>
          <p:txBody>
            <a:bodyPr wrap="square" rtlCol="0">
              <a:spAutoFit/>
            </a:bodyPr>
            <a:lstStyle/>
            <a:p>
              <a:r>
                <a:rPr lang="fr-FR" sz="1200" b="1" dirty="0" smtClean="0">
                  <a:solidFill>
                    <a:schemeClr val="bg1"/>
                  </a:solidFill>
                </a:rPr>
                <a:t>Tablet</a:t>
              </a:r>
              <a:br>
                <a:rPr lang="fr-FR" sz="1200" b="1" dirty="0" smtClean="0">
                  <a:solidFill>
                    <a:schemeClr val="bg1"/>
                  </a:solidFill>
                </a:rPr>
              </a:br>
              <a:r>
                <a:rPr lang="fr-FR" sz="1200" b="1" dirty="0" smtClean="0">
                  <a:solidFill>
                    <a:schemeClr val="bg1"/>
                  </a:solidFill>
                </a:rPr>
                <a:t>Android</a:t>
              </a:r>
              <a:endParaRPr lang="fr-FR" sz="1200" b="1" dirty="0">
                <a:solidFill>
                  <a:schemeClr val="bg1"/>
                </a:solidFill>
              </a:endParaRPr>
            </a:p>
          </p:txBody>
        </p:sp>
      </p:grpSp>
      <p:grpSp>
        <p:nvGrpSpPr>
          <p:cNvPr id="114" name="Groupe 113"/>
          <p:cNvGrpSpPr/>
          <p:nvPr/>
        </p:nvGrpSpPr>
        <p:grpSpPr>
          <a:xfrm>
            <a:off x="6937622" y="3619760"/>
            <a:ext cx="1314983" cy="750000"/>
            <a:chOff x="7171579" y="2315758"/>
            <a:chExt cx="1476000" cy="900000"/>
          </a:xfrm>
        </p:grpSpPr>
        <p:pic>
          <p:nvPicPr>
            <p:cNvPr id="27" name="Image 26"/>
            <p:cNvPicPr>
              <a:picLocks noChangeAspect="1"/>
            </p:cNvPicPr>
            <p:nvPr/>
          </p:nvPicPr>
          <p:blipFill rotWithShape="1">
            <a:blip r:embed="rId6" cstate="print">
              <a:extLst>
                <a:ext uri="{28A0092B-C50C-407E-A947-70E740481C1C}">
                  <a14:useLocalDpi xmlns:a14="http://schemas.microsoft.com/office/drawing/2010/main" val="0"/>
                </a:ext>
              </a:extLst>
            </a:blip>
            <a:srcRect r="-4531"/>
            <a:stretch/>
          </p:blipFill>
          <p:spPr>
            <a:xfrm>
              <a:off x="7171579" y="2315758"/>
              <a:ext cx="1476000" cy="900000"/>
            </a:xfrm>
            <a:prstGeom prst="rect">
              <a:avLst/>
            </a:prstGeom>
          </p:spPr>
        </p:pic>
        <p:sp>
          <p:nvSpPr>
            <p:cNvPr id="95" name="ZoneTexte 94"/>
            <p:cNvSpPr txBox="1"/>
            <p:nvPr/>
          </p:nvSpPr>
          <p:spPr>
            <a:xfrm>
              <a:off x="7452462" y="2506451"/>
              <a:ext cx="1034419" cy="553998"/>
            </a:xfrm>
            <a:prstGeom prst="rect">
              <a:avLst/>
            </a:prstGeom>
            <a:noFill/>
          </p:spPr>
          <p:txBody>
            <a:bodyPr wrap="square" rtlCol="0">
              <a:spAutoFit/>
            </a:bodyPr>
            <a:lstStyle/>
            <a:p>
              <a:r>
                <a:rPr lang="fr-FR" sz="1200" b="1" dirty="0" err="1" smtClean="0">
                  <a:solidFill>
                    <a:schemeClr val="bg1"/>
                  </a:solidFill>
                </a:rPr>
                <a:t>Laptop</a:t>
              </a:r>
              <a:endParaRPr lang="fr-FR" sz="1200" b="1" dirty="0" smtClean="0">
                <a:solidFill>
                  <a:schemeClr val="bg1"/>
                </a:solidFill>
              </a:endParaRPr>
            </a:p>
            <a:p>
              <a:r>
                <a:rPr lang="fr-FR" sz="1200" b="1" dirty="0" smtClean="0">
                  <a:solidFill>
                    <a:schemeClr val="bg1"/>
                  </a:solidFill>
                </a:rPr>
                <a:t>Mac </a:t>
              </a:r>
              <a:r>
                <a:rPr lang="fr-FR" sz="1200" b="1" dirty="0" err="1" smtClean="0">
                  <a:solidFill>
                    <a:schemeClr val="bg1"/>
                  </a:solidFill>
                </a:rPr>
                <a:t>OSx</a:t>
              </a:r>
              <a:endParaRPr lang="fr-FR" sz="1200" b="1" dirty="0">
                <a:solidFill>
                  <a:schemeClr val="bg1"/>
                </a:solidFill>
              </a:endParaRPr>
            </a:p>
          </p:txBody>
        </p:sp>
      </p:grpSp>
      <p:grpSp>
        <p:nvGrpSpPr>
          <p:cNvPr id="104" name="Groupe 103"/>
          <p:cNvGrpSpPr/>
          <p:nvPr/>
        </p:nvGrpSpPr>
        <p:grpSpPr>
          <a:xfrm>
            <a:off x="6416654" y="1831601"/>
            <a:ext cx="1199645" cy="720080"/>
            <a:chOff x="5164186" y="1486101"/>
            <a:chExt cx="1346539" cy="864096"/>
          </a:xfrm>
        </p:grpSpPr>
        <p:pic>
          <p:nvPicPr>
            <p:cNvPr id="26" name="Image 25"/>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4635"/>
            <a:stretch/>
          </p:blipFill>
          <p:spPr>
            <a:xfrm>
              <a:off x="5164186" y="1486101"/>
              <a:ext cx="1346539" cy="864096"/>
            </a:xfrm>
            <a:prstGeom prst="rect">
              <a:avLst/>
            </a:prstGeom>
          </p:spPr>
        </p:pic>
        <p:sp>
          <p:nvSpPr>
            <p:cNvPr id="96" name="ZoneTexte 95"/>
            <p:cNvSpPr txBox="1"/>
            <p:nvPr/>
          </p:nvSpPr>
          <p:spPr>
            <a:xfrm>
              <a:off x="5383799" y="1658567"/>
              <a:ext cx="1003974" cy="553998"/>
            </a:xfrm>
            <a:prstGeom prst="rect">
              <a:avLst/>
            </a:prstGeom>
            <a:noFill/>
          </p:spPr>
          <p:txBody>
            <a:bodyPr wrap="square" rtlCol="0">
              <a:spAutoFit/>
            </a:bodyPr>
            <a:lstStyle/>
            <a:p>
              <a:r>
                <a:rPr lang="fr-FR" sz="1200" b="1" dirty="0" err="1" smtClean="0">
                  <a:solidFill>
                    <a:schemeClr val="bg1"/>
                  </a:solidFill>
                </a:rPr>
                <a:t>Laptop</a:t>
              </a:r>
              <a:endParaRPr lang="fr-FR" sz="1200" b="1" dirty="0" smtClean="0">
                <a:solidFill>
                  <a:schemeClr val="bg1"/>
                </a:solidFill>
              </a:endParaRPr>
            </a:p>
            <a:p>
              <a:r>
                <a:rPr lang="fr-FR" sz="1200" b="1" dirty="0" smtClean="0">
                  <a:solidFill>
                    <a:schemeClr val="bg1"/>
                  </a:solidFill>
                </a:rPr>
                <a:t>Windows</a:t>
              </a:r>
              <a:endParaRPr lang="fr-FR" sz="1200" b="1" dirty="0">
                <a:solidFill>
                  <a:schemeClr val="bg1"/>
                </a:solidFill>
              </a:endParaRPr>
            </a:p>
          </p:txBody>
        </p:sp>
      </p:grpSp>
      <p:grpSp>
        <p:nvGrpSpPr>
          <p:cNvPr id="115" name="Groupe 114"/>
          <p:cNvGrpSpPr/>
          <p:nvPr/>
        </p:nvGrpSpPr>
        <p:grpSpPr>
          <a:xfrm>
            <a:off x="690348" y="1481420"/>
            <a:ext cx="1505388" cy="850292"/>
            <a:chOff x="789303" y="1486101"/>
            <a:chExt cx="1689719" cy="1020350"/>
          </a:xfrm>
        </p:grpSpPr>
        <p:pic>
          <p:nvPicPr>
            <p:cNvPr id="34" name="Imag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303" y="1486101"/>
              <a:ext cx="1522911" cy="1020350"/>
            </a:xfrm>
            <a:prstGeom prst="rect">
              <a:avLst/>
            </a:prstGeom>
          </p:spPr>
        </p:pic>
        <p:sp>
          <p:nvSpPr>
            <p:cNvPr id="97" name="ZoneTexte 96"/>
            <p:cNvSpPr txBox="1"/>
            <p:nvPr/>
          </p:nvSpPr>
          <p:spPr>
            <a:xfrm>
              <a:off x="866967" y="1670611"/>
              <a:ext cx="788022" cy="295465"/>
            </a:xfrm>
            <a:prstGeom prst="rect">
              <a:avLst/>
            </a:prstGeom>
            <a:noFill/>
          </p:spPr>
          <p:txBody>
            <a:bodyPr wrap="square" rtlCol="0">
              <a:spAutoFit/>
            </a:bodyPr>
            <a:lstStyle/>
            <a:p>
              <a:r>
                <a:rPr lang="fr-FR" sz="1000" b="1" dirty="0" smtClean="0">
                  <a:solidFill>
                    <a:schemeClr val="bg1"/>
                  </a:solidFill>
                </a:rPr>
                <a:t>Meeting</a:t>
              </a:r>
              <a:endParaRPr lang="fr-FR" sz="1000" b="1" dirty="0">
                <a:solidFill>
                  <a:schemeClr val="bg1"/>
                </a:solidFill>
              </a:endParaRPr>
            </a:p>
          </p:txBody>
        </p:sp>
        <p:sp>
          <p:nvSpPr>
            <p:cNvPr id="98" name="ZoneTexte 97"/>
            <p:cNvSpPr txBox="1"/>
            <p:nvPr/>
          </p:nvSpPr>
          <p:spPr>
            <a:xfrm>
              <a:off x="968414" y="1772816"/>
              <a:ext cx="651258" cy="295465"/>
            </a:xfrm>
            <a:prstGeom prst="rect">
              <a:avLst/>
            </a:prstGeom>
            <a:noFill/>
          </p:spPr>
          <p:txBody>
            <a:bodyPr wrap="square" rtlCol="0">
              <a:spAutoFit/>
            </a:bodyPr>
            <a:lstStyle/>
            <a:p>
              <a:r>
                <a:rPr lang="fr-FR" sz="1000" b="1" dirty="0" smtClean="0">
                  <a:solidFill>
                    <a:schemeClr val="bg1"/>
                  </a:solidFill>
                </a:rPr>
                <a:t>room</a:t>
              </a:r>
              <a:endParaRPr lang="fr-FR" sz="1000" b="1" dirty="0">
                <a:solidFill>
                  <a:schemeClr val="bg1"/>
                </a:solidFill>
              </a:endParaRPr>
            </a:p>
          </p:txBody>
        </p:sp>
        <p:sp>
          <p:nvSpPr>
            <p:cNvPr id="99" name="ZoneTexte 98"/>
            <p:cNvSpPr txBox="1"/>
            <p:nvPr/>
          </p:nvSpPr>
          <p:spPr>
            <a:xfrm>
              <a:off x="1610854" y="1632197"/>
              <a:ext cx="868168" cy="295465"/>
            </a:xfrm>
            <a:prstGeom prst="rect">
              <a:avLst/>
            </a:prstGeom>
            <a:noFill/>
          </p:spPr>
          <p:txBody>
            <a:bodyPr wrap="square" rtlCol="0">
              <a:spAutoFit/>
            </a:bodyPr>
            <a:lstStyle/>
            <a:p>
              <a:r>
                <a:rPr lang="fr-FR" sz="1000" b="1" dirty="0" smtClean="0">
                  <a:solidFill>
                    <a:schemeClr val="bg1"/>
                  </a:solidFill>
                </a:rPr>
                <a:t>Meeting</a:t>
              </a:r>
              <a:endParaRPr lang="fr-FR" sz="1000" b="1" dirty="0">
                <a:solidFill>
                  <a:schemeClr val="bg1"/>
                </a:solidFill>
              </a:endParaRPr>
            </a:p>
          </p:txBody>
        </p:sp>
        <p:sp>
          <p:nvSpPr>
            <p:cNvPr id="100" name="ZoneTexte 99"/>
            <p:cNvSpPr txBox="1"/>
            <p:nvPr/>
          </p:nvSpPr>
          <p:spPr>
            <a:xfrm>
              <a:off x="1781260" y="1754843"/>
              <a:ext cx="584222" cy="295465"/>
            </a:xfrm>
            <a:prstGeom prst="rect">
              <a:avLst/>
            </a:prstGeom>
            <a:noFill/>
          </p:spPr>
          <p:txBody>
            <a:bodyPr wrap="square" rtlCol="0">
              <a:spAutoFit/>
            </a:bodyPr>
            <a:lstStyle/>
            <a:p>
              <a:r>
                <a:rPr lang="fr-FR" sz="1000" b="1" dirty="0" smtClean="0">
                  <a:solidFill>
                    <a:schemeClr val="bg1"/>
                  </a:solidFill>
                </a:rPr>
                <a:t>room</a:t>
              </a:r>
              <a:endParaRPr lang="fr-FR" sz="1000" b="1" dirty="0">
                <a:solidFill>
                  <a:schemeClr val="bg1"/>
                </a:solidFill>
              </a:endParaRPr>
            </a:p>
          </p:txBody>
        </p:sp>
      </p:grpSp>
      <p:grpSp>
        <p:nvGrpSpPr>
          <p:cNvPr id="112" name="Groupe 111"/>
          <p:cNvGrpSpPr/>
          <p:nvPr/>
        </p:nvGrpSpPr>
        <p:grpSpPr>
          <a:xfrm>
            <a:off x="3054288" y="4630667"/>
            <a:ext cx="689620" cy="733404"/>
            <a:chOff x="961379" y="3380697"/>
            <a:chExt cx="774062" cy="880083"/>
          </a:xfrm>
        </p:grpSpPr>
        <p:pic>
          <p:nvPicPr>
            <p:cNvPr id="31" name="Imag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812" y="3380697"/>
              <a:ext cx="442332" cy="644945"/>
            </a:xfrm>
            <a:prstGeom prst="rect">
              <a:avLst/>
            </a:prstGeom>
          </p:spPr>
        </p:pic>
        <p:sp>
          <p:nvSpPr>
            <p:cNvPr id="101" name="ZoneTexte 100"/>
            <p:cNvSpPr txBox="1"/>
            <p:nvPr/>
          </p:nvSpPr>
          <p:spPr>
            <a:xfrm>
              <a:off x="961379" y="3928382"/>
              <a:ext cx="774062" cy="332398"/>
            </a:xfrm>
            <a:prstGeom prst="rect">
              <a:avLst/>
            </a:prstGeom>
            <a:noFill/>
          </p:spPr>
          <p:txBody>
            <a:bodyPr wrap="square" rtlCol="0">
              <a:spAutoFit/>
            </a:bodyPr>
            <a:lstStyle/>
            <a:p>
              <a:r>
                <a:rPr lang="fr-FR" sz="1200" b="1" dirty="0" err="1" smtClean="0">
                  <a:solidFill>
                    <a:schemeClr val="tx1">
                      <a:lumMod val="65000"/>
                      <a:lumOff val="35000"/>
                    </a:schemeClr>
                  </a:solidFill>
                </a:rPr>
                <a:t>Iphone</a:t>
              </a:r>
              <a:endParaRPr lang="fr-FR" sz="1200" b="1" dirty="0">
                <a:solidFill>
                  <a:schemeClr val="tx1">
                    <a:lumMod val="65000"/>
                    <a:lumOff val="35000"/>
                  </a:schemeClr>
                </a:solidFill>
              </a:endParaRPr>
            </a:p>
          </p:txBody>
        </p:sp>
      </p:grpSp>
      <p:grpSp>
        <p:nvGrpSpPr>
          <p:cNvPr id="129" name="Groupe 128"/>
          <p:cNvGrpSpPr/>
          <p:nvPr/>
        </p:nvGrpSpPr>
        <p:grpSpPr>
          <a:xfrm>
            <a:off x="4343444" y="1153343"/>
            <a:ext cx="1164660" cy="711878"/>
            <a:chOff x="3659125" y="1157843"/>
            <a:chExt cx="1307271" cy="854254"/>
          </a:xfrm>
        </p:grpSpPr>
        <p:pic>
          <p:nvPicPr>
            <p:cNvPr id="25" name="Image 24"/>
            <p:cNvPicPr>
              <a:picLocks noChangeAspect="1"/>
            </p:cNvPicPr>
            <p:nvPr/>
          </p:nvPicPr>
          <p:blipFill rotWithShape="1">
            <a:blip r:embed="rId10" cstate="print">
              <a:extLst>
                <a:ext uri="{28A0092B-C50C-407E-A947-70E740481C1C}">
                  <a14:useLocalDpi xmlns:a14="http://schemas.microsoft.com/office/drawing/2010/main" val="0"/>
                </a:ext>
              </a:extLst>
            </a:blip>
            <a:srcRect t="-1740"/>
            <a:stretch/>
          </p:blipFill>
          <p:spPr>
            <a:xfrm>
              <a:off x="3659125" y="1292097"/>
              <a:ext cx="765436" cy="720000"/>
            </a:xfrm>
            <a:prstGeom prst="rect">
              <a:avLst/>
            </a:prstGeom>
          </p:spPr>
        </p:pic>
        <p:sp>
          <p:nvSpPr>
            <p:cNvPr id="102" name="ZoneTexte 101"/>
            <p:cNvSpPr txBox="1"/>
            <p:nvPr/>
          </p:nvSpPr>
          <p:spPr>
            <a:xfrm>
              <a:off x="3995935" y="1157843"/>
              <a:ext cx="970461" cy="775598"/>
            </a:xfrm>
            <a:prstGeom prst="rect">
              <a:avLst/>
            </a:prstGeom>
            <a:noFill/>
          </p:spPr>
          <p:txBody>
            <a:bodyPr wrap="square" rtlCol="0">
              <a:spAutoFit/>
            </a:bodyPr>
            <a:lstStyle/>
            <a:p>
              <a:r>
                <a:rPr lang="fr-FR" sz="1200" b="1" dirty="0" smtClean="0">
                  <a:solidFill>
                    <a:schemeClr val="tx1">
                      <a:lumMod val="65000"/>
                      <a:lumOff val="35000"/>
                    </a:schemeClr>
                  </a:solidFill>
                </a:rPr>
                <a:t>tout</a:t>
              </a:r>
            </a:p>
            <a:p>
              <a:r>
                <a:rPr lang="fr-FR" sz="1200" b="1" dirty="0" smtClean="0">
                  <a:solidFill>
                    <a:schemeClr val="tx1">
                      <a:lumMod val="65000"/>
                      <a:lumOff val="35000"/>
                    </a:schemeClr>
                  </a:solidFill>
                </a:rPr>
                <a:t>Codec</a:t>
              </a:r>
            </a:p>
            <a:p>
              <a:r>
                <a:rPr lang="fr-FR" sz="1200" b="1" dirty="0" smtClean="0">
                  <a:solidFill>
                    <a:schemeClr val="tx1">
                      <a:lumMod val="65000"/>
                      <a:lumOff val="35000"/>
                    </a:schemeClr>
                  </a:solidFill>
                </a:rPr>
                <a:t>H323/ SIP</a:t>
              </a:r>
              <a:endParaRPr lang="fr-FR" sz="1200" b="1" dirty="0">
                <a:solidFill>
                  <a:schemeClr val="tx1">
                    <a:lumMod val="65000"/>
                    <a:lumOff val="35000"/>
                  </a:schemeClr>
                </a:solidFill>
              </a:endParaRPr>
            </a:p>
          </p:txBody>
        </p:sp>
      </p:grpSp>
      <p:grpSp>
        <p:nvGrpSpPr>
          <p:cNvPr id="110" name="Groupe 109"/>
          <p:cNvGrpSpPr/>
          <p:nvPr/>
        </p:nvGrpSpPr>
        <p:grpSpPr>
          <a:xfrm>
            <a:off x="658424" y="4290202"/>
            <a:ext cx="1436157" cy="544307"/>
            <a:chOff x="7372918" y="3626142"/>
            <a:chExt cx="1612012" cy="653168"/>
          </a:xfrm>
        </p:grpSpPr>
        <p:pic>
          <p:nvPicPr>
            <p:cNvPr id="30" name="Imag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72918" y="3626142"/>
              <a:ext cx="477928" cy="653168"/>
            </a:xfrm>
            <a:prstGeom prst="rect">
              <a:avLst/>
            </a:prstGeom>
          </p:spPr>
        </p:pic>
        <p:sp>
          <p:nvSpPr>
            <p:cNvPr id="93" name="ZoneTexte 92"/>
            <p:cNvSpPr txBox="1"/>
            <p:nvPr/>
          </p:nvSpPr>
          <p:spPr>
            <a:xfrm>
              <a:off x="7668344" y="3721894"/>
              <a:ext cx="1316586" cy="553998"/>
            </a:xfrm>
            <a:prstGeom prst="rect">
              <a:avLst/>
            </a:prstGeom>
            <a:noFill/>
          </p:spPr>
          <p:txBody>
            <a:bodyPr wrap="square" rtlCol="0">
              <a:spAutoFit/>
            </a:bodyPr>
            <a:lstStyle/>
            <a:p>
              <a:r>
                <a:rPr lang="fr-FR" sz="1200" b="1" dirty="0" err="1" smtClean="0">
                  <a:solidFill>
                    <a:schemeClr val="tx1">
                      <a:lumMod val="65000"/>
                      <a:lumOff val="35000"/>
                    </a:schemeClr>
                  </a:solidFill>
                </a:rPr>
                <a:t>SmartPhone</a:t>
              </a:r>
              <a:r>
                <a:rPr lang="fr-FR" sz="1200" b="1" dirty="0" smtClean="0">
                  <a:solidFill>
                    <a:schemeClr val="tx1">
                      <a:lumMod val="65000"/>
                      <a:lumOff val="35000"/>
                    </a:schemeClr>
                  </a:solidFill>
                </a:rPr>
                <a:t/>
              </a:r>
              <a:br>
                <a:rPr lang="fr-FR" sz="1200" b="1" dirty="0" smtClean="0">
                  <a:solidFill>
                    <a:schemeClr val="tx1">
                      <a:lumMod val="65000"/>
                      <a:lumOff val="35000"/>
                    </a:schemeClr>
                  </a:solidFill>
                </a:rPr>
              </a:br>
              <a:r>
                <a:rPr lang="fr-FR" sz="1200" b="1" dirty="0" smtClean="0">
                  <a:solidFill>
                    <a:schemeClr val="tx1">
                      <a:lumMod val="65000"/>
                      <a:lumOff val="35000"/>
                    </a:schemeClr>
                  </a:solidFill>
                </a:rPr>
                <a:t>Android</a:t>
              </a:r>
              <a:endParaRPr lang="fr-FR" sz="1200" b="1" dirty="0">
                <a:solidFill>
                  <a:schemeClr val="tx1">
                    <a:lumMod val="65000"/>
                    <a:lumOff val="35000"/>
                  </a:schemeClr>
                </a:solidFill>
              </a:endParaRPr>
            </a:p>
          </p:txBody>
        </p:sp>
      </p:grpSp>
      <p:grpSp>
        <p:nvGrpSpPr>
          <p:cNvPr id="2" name="Groupe 1"/>
          <p:cNvGrpSpPr/>
          <p:nvPr/>
        </p:nvGrpSpPr>
        <p:grpSpPr>
          <a:xfrm>
            <a:off x="2627784" y="2137420"/>
            <a:ext cx="2952329" cy="2122993"/>
            <a:chOff x="2627784" y="2137420"/>
            <a:chExt cx="2952329" cy="2122993"/>
          </a:xfrm>
        </p:grpSpPr>
        <p:pic>
          <p:nvPicPr>
            <p:cNvPr id="35" name="Imag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27784" y="2137420"/>
              <a:ext cx="2952329" cy="2122993"/>
            </a:xfrm>
            <a:prstGeom prst="rect">
              <a:avLst/>
            </a:prstGeom>
            <a:effectLst>
              <a:glow rad="38100">
                <a:schemeClr val="accent5">
                  <a:satMod val="175000"/>
                  <a:alpha val="34000"/>
                </a:schemeClr>
              </a:glow>
              <a:softEdge rad="0"/>
            </a:effectLst>
          </p:spPr>
        </p:pic>
        <p:pic>
          <p:nvPicPr>
            <p:cNvPr id="77" name="Image 76"/>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24289" y="2852436"/>
              <a:ext cx="874114" cy="613218"/>
            </a:xfrm>
            <a:prstGeom prst="rect">
              <a:avLst/>
            </a:prstGeom>
          </p:spPr>
        </p:pic>
        <p:grpSp>
          <p:nvGrpSpPr>
            <p:cNvPr id="24" name="Groupe 23"/>
            <p:cNvGrpSpPr/>
            <p:nvPr/>
          </p:nvGrpSpPr>
          <p:grpSpPr>
            <a:xfrm>
              <a:off x="3536613" y="2737582"/>
              <a:ext cx="1508650" cy="802654"/>
              <a:chOff x="3344035" y="3045653"/>
              <a:chExt cx="1693381" cy="963185"/>
            </a:xfrm>
          </p:grpSpPr>
          <p:pic>
            <p:nvPicPr>
              <p:cNvPr id="22" name="Image 21"/>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4035" y="3045653"/>
                <a:ext cx="1284246" cy="963185"/>
              </a:xfrm>
              <a:prstGeom prst="rect">
                <a:avLst/>
              </a:prstGeom>
            </p:spPr>
          </p:pic>
          <p:sp>
            <p:nvSpPr>
              <p:cNvPr id="6" name="ZoneTexte 5"/>
              <p:cNvSpPr txBox="1"/>
              <p:nvPr/>
            </p:nvSpPr>
            <p:spPr>
              <a:xfrm>
                <a:off x="3875370" y="3333571"/>
                <a:ext cx="1162046" cy="369332"/>
              </a:xfrm>
              <a:prstGeom prst="rect">
                <a:avLst/>
              </a:prstGeom>
              <a:noFill/>
            </p:spPr>
            <p:txBody>
              <a:bodyPr wrap="square" rtlCol="0">
                <a:spAutoFit/>
              </a:bodyPr>
              <a:lstStyle/>
              <a:p>
                <a:r>
                  <a:rPr lang="fr-FR" sz="1400" b="1" dirty="0" smtClean="0">
                    <a:solidFill>
                      <a:schemeClr val="bg1">
                        <a:lumMod val="95000"/>
                      </a:schemeClr>
                    </a:solidFill>
                    <a:latin typeface="Arial Narrow" pitchFamily="34" charset="0"/>
                  </a:rPr>
                  <a:t>Data Center</a:t>
                </a:r>
                <a:endParaRPr lang="fr-FR" sz="1400" b="1" dirty="0">
                  <a:solidFill>
                    <a:schemeClr val="bg1">
                      <a:lumMod val="95000"/>
                    </a:schemeClr>
                  </a:solidFill>
                  <a:latin typeface="Arial Narrow" pitchFamily="34" charset="0"/>
                </a:endParaRPr>
              </a:p>
            </p:txBody>
          </p:sp>
        </p:grpSp>
        <p:pic>
          <p:nvPicPr>
            <p:cNvPr id="14" name="Image 13"/>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153468" y="3145532"/>
              <a:ext cx="766746" cy="240000"/>
            </a:xfrm>
            <a:prstGeom prst="rect">
              <a:avLst/>
            </a:prstGeom>
            <a:effectLst>
              <a:reflection blurRad="6350" stA="52000" endA="300" endPos="35000" dir="5400000" sy="-100000" algn="bl" rotWithShape="0"/>
            </a:effectLst>
          </p:spPr>
        </p:pic>
      </p:grpSp>
      <p:grpSp>
        <p:nvGrpSpPr>
          <p:cNvPr id="54" name="Groupe 53"/>
          <p:cNvGrpSpPr/>
          <p:nvPr/>
        </p:nvGrpSpPr>
        <p:grpSpPr>
          <a:xfrm>
            <a:off x="-41910" y="-27941"/>
            <a:ext cx="9222422" cy="1143809"/>
            <a:chOff x="-41910" y="-27941"/>
            <a:chExt cx="9222422" cy="1143809"/>
          </a:xfrm>
        </p:grpSpPr>
        <p:sp>
          <p:nvSpPr>
            <p:cNvPr id="55" name="Rectangle 54"/>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6" name="Rectangle 55"/>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59" name="Triangle isocèle 58"/>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61" name="Triangle isocèle 60"/>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65"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sp>
          <p:nvSpPr>
            <p:cNvPr id="68"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sp>
        <p:nvSpPr>
          <p:cNvPr id="71" name="Zone de texte 2"/>
          <p:cNvSpPr txBox="1">
            <a:spLocks noChangeArrowheads="1"/>
          </p:cNvSpPr>
          <p:nvPr/>
        </p:nvSpPr>
        <p:spPr bwMode="auto">
          <a:xfrm>
            <a:off x="6228184" y="831388"/>
            <a:ext cx="2592288" cy="365760"/>
          </a:xfrm>
          <a:prstGeom prst="rect">
            <a:avLst/>
          </a:prstGeom>
          <a:noFill/>
          <a:ln w="9525">
            <a:noFill/>
            <a:miter lim="800000"/>
            <a:headEnd/>
            <a:tailEnd/>
          </a:ln>
        </p:spPr>
        <p:txBody>
          <a:bodyPr rot="0" vert="horz" wrap="square" lIns="91440" tIns="45720" rIns="91440" bIns="45720" anchor="t" anchorCtr="0">
            <a:noAutofit/>
          </a:bodyPr>
          <a:lstStyle/>
          <a:p>
            <a:r>
              <a:rPr lang="fr-FR" sz="1400" b="1" dirty="0" smtClean="0">
                <a:solidFill>
                  <a:schemeClr val="bg1">
                    <a:lumMod val="95000"/>
                  </a:schemeClr>
                </a:solidFill>
              </a:rPr>
              <a:t>Que peut-on y connecter ?</a:t>
            </a:r>
            <a:endParaRPr lang="fr-FR" sz="1400" b="1" dirty="0">
              <a:solidFill>
                <a:schemeClr val="bg1">
                  <a:lumMod val="95000"/>
                </a:schemeClr>
              </a:solidFill>
            </a:endParaRPr>
          </a:p>
        </p:txBody>
      </p:sp>
      <p:sp>
        <p:nvSpPr>
          <p:cNvPr id="66" name="Zone de texte 2"/>
          <p:cNvSpPr txBox="1">
            <a:spLocks noChangeArrowheads="1"/>
          </p:cNvSpPr>
          <p:nvPr/>
        </p:nvSpPr>
        <p:spPr bwMode="auto">
          <a:xfrm>
            <a:off x="2339752" y="323261"/>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smtClean="0">
                <a:solidFill>
                  <a:srgbClr val="215477"/>
                </a:solidFill>
                <a:effectLst>
                  <a:glow rad="279400">
                    <a:schemeClr val="bg1">
                      <a:alpha val="41000"/>
                    </a:schemeClr>
                  </a:glow>
                </a:effectLst>
                <a:latin typeface="Calibri"/>
                <a:ea typeface="Calibri"/>
                <a:cs typeface="Times New Roman"/>
              </a:rPr>
              <a:t>La </a:t>
            </a:r>
            <a:r>
              <a:rPr lang="fr-FR" dirty="0" err="1" smtClean="0">
                <a:solidFill>
                  <a:srgbClr val="215477"/>
                </a:solidFill>
                <a:effectLst>
                  <a:glow rad="279400">
                    <a:schemeClr val="bg1">
                      <a:alpha val="41000"/>
                    </a:schemeClr>
                  </a:glow>
                </a:effectLst>
                <a:latin typeface="Calibri"/>
                <a:ea typeface="Calibri"/>
                <a:cs typeface="Times New Roman"/>
              </a:rPr>
              <a:t>visio</a:t>
            </a:r>
            <a:r>
              <a:rPr lang="fr-FR" dirty="0" smtClean="0">
                <a:solidFill>
                  <a:srgbClr val="215477"/>
                </a:solidFill>
                <a:effectLst>
                  <a:glow rad="279400">
                    <a:schemeClr val="bg1">
                      <a:alpha val="41000"/>
                    </a:schemeClr>
                  </a:glow>
                </a:effectLst>
                <a:latin typeface="Calibri"/>
                <a:ea typeface="Calibri"/>
                <a:cs typeface="Times New Roman"/>
              </a:rPr>
              <a:t> HD partout , tout le temps</a:t>
            </a:r>
            <a:endParaRPr lang="fr-FR" sz="1100" dirty="0">
              <a:effectLst/>
              <a:latin typeface="Calibri"/>
              <a:ea typeface="Calibri"/>
              <a:cs typeface="Times New Roman"/>
            </a:endParaRPr>
          </a:p>
        </p:txBody>
      </p:sp>
      <p:grpSp>
        <p:nvGrpSpPr>
          <p:cNvPr id="67" name="Groupe 66"/>
          <p:cNvGrpSpPr/>
          <p:nvPr/>
        </p:nvGrpSpPr>
        <p:grpSpPr>
          <a:xfrm>
            <a:off x="107504" y="142735"/>
            <a:ext cx="2104368" cy="892663"/>
            <a:chOff x="218376" y="1735191"/>
            <a:chExt cx="4065592" cy="1724607"/>
          </a:xfrm>
        </p:grpSpPr>
        <p:pic>
          <p:nvPicPr>
            <p:cNvPr id="72" name="Image 71"/>
            <p:cNvPicPr>
              <a:picLocks noChangeAspect="1"/>
            </p:cNvPicPr>
            <p:nvPr/>
          </p:nvPicPr>
          <p:blipFill rotWithShape="1">
            <a:blip r:embed="rId16"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3" name="Rectangle 72"/>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MOBILE</a:t>
              </a:r>
              <a:endParaRPr lang="fr-FR" sz="1600" b="1" dirty="0">
                <a:solidFill>
                  <a:srgbClr val="EE7816"/>
                </a:solidFill>
              </a:endParaRPr>
            </a:p>
          </p:txBody>
        </p:sp>
      </p:grpSp>
    </p:spTree>
    <p:custDataLst>
      <p:tags r:id="rId1"/>
    </p:custDataLst>
    <p:extLst>
      <p:ext uri="{BB962C8B-B14F-4D97-AF65-F5344CB8AC3E}">
        <p14:creationId xmlns:p14="http://schemas.microsoft.com/office/powerpoint/2010/main" val="695930600"/>
      </p:ext>
    </p:extLst>
  </p:cSld>
  <p:clrMapOvr>
    <a:masterClrMapping/>
  </p:clrMapOvr>
  <mc:AlternateContent xmlns:mc="http://schemas.openxmlformats.org/markup-compatibility/2006" xmlns:p14="http://schemas.microsoft.com/office/powerpoint/2010/main">
    <mc:Choice Requires="p14">
      <p:transition spd="med" p14:dur="700" advTm="16435">
        <p:fade/>
      </p:transition>
    </mc:Choice>
    <mc:Fallback xmlns="">
      <p:transition spd="med" advTm="1643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fade">
                                      <p:cBhvr>
                                        <p:cTn id="18" dur="500"/>
                                        <p:tgtEl>
                                          <p:spTgt spid="115"/>
                                        </p:tgtEl>
                                      </p:cBhvr>
                                    </p:animEffect>
                                  </p:childTnLst>
                                </p:cTn>
                              </p:par>
                              <p:par>
                                <p:cTn id="19" presetID="10" presetClass="entr" presetSubtype="0" fill="hold" nodeType="withEffect">
                                  <p:stCondLst>
                                    <p:cond delay="0"/>
                                  </p:stCondLst>
                                  <p:childTnLst>
                                    <p:set>
                                      <p:cBhvr>
                                        <p:cTn id="20" dur="1" fill="hold">
                                          <p:stCondLst>
                                            <p:cond delay="0"/>
                                          </p:stCondLst>
                                        </p:cTn>
                                        <p:tgtEl>
                                          <p:spTgt spid="129"/>
                                        </p:tgtEl>
                                        <p:attrNameLst>
                                          <p:attrName>style.visibility</p:attrName>
                                        </p:attrNameLst>
                                      </p:cBhvr>
                                      <p:to>
                                        <p:strVal val="visible"/>
                                      </p:to>
                                    </p:set>
                                    <p:animEffect transition="in" filter="fade">
                                      <p:cBhvr>
                                        <p:cTn id="21" dur="500"/>
                                        <p:tgtEl>
                                          <p:spTgt spid="129"/>
                                        </p:tgtEl>
                                      </p:cBhvr>
                                    </p:animEffect>
                                  </p:childTnLst>
                                </p:cTn>
                              </p:par>
                            </p:childTnLst>
                          </p:cTn>
                        </p:par>
                        <p:par>
                          <p:cTn id="22" fill="hold">
                            <p:stCondLst>
                              <p:cond delay="500"/>
                            </p:stCondLst>
                            <p:childTnLst>
                              <p:par>
                                <p:cTn id="23" presetID="16" presetClass="entr" presetSubtype="21"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par>
                          <p:cTn id="26" fill="hold">
                            <p:stCondLst>
                              <p:cond delay="1000"/>
                            </p:stCondLst>
                            <p:childTnLst>
                              <p:par>
                                <p:cTn id="27" presetID="16" presetClass="entr" presetSubtype="21" fill="hold"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barn(inVertical)">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par>
                          <p:cTn id="35" fill="hold">
                            <p:stCondLst>
                              <p:cond delay="500"/>
                            </p:stCondLst>
                            <p:childTnLst>
                              <p:par>
                                <p:cTn id="36" presetID="16" presetClass="entr" presetSubtype="21"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barn(inVertical)">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500"/>
                                        <p:tgtEl>
                                          <p:spTgt spid="114"/>
                                        </p:tgtEl>
                                      </p:cBhvr>
                                    </p:animEffect>
                                  </p:childTnLst>
                                </p:cTn>
                              </p:par>
                            </p:childTnLst>
                          </p:cTn>
                        </p:par>
                        <p:par>
                          <p:cTn id="44" fill="hold">
                            <p:stCondLst>
                              <p:cond delay="500"/>
                            </p:stCondLst>
                            <p:childTnLst>
                              <p:par>
                                <p:cTn id="45" presetID="16" presetClass="entr" presetSubtype="21"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barn(inVertical)">
                                      <p:cBhvr>
                                        <p:cTn id="47" dur="50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500"/>
                                        <p:tgtEl>
                                          <p:spTgt spid="103"/>
                                        </p:tgtEl>
                                      </p:cBhvr>
                                    </p:animEffect>
                                  </p:childTnLst>
                                </p:cTn>
                              </p:par>
                              <p:par>
                                <p:cTn id="53" presetID="10" presetClass="entr" presetSubtype="0" fill="hold" nodeType="with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childTnLst>
                          </p:cTn>
                        </p:par>
                        <p:par>
                          <p:cTn id="56" fill="hold">
                            <p:stCondLst>
                              <p:cond delay="500"/>
                            </p:stCondLst>
                            <p:childTnLst>
                              <p:par>
                                <p:cTn id="57" presetID="16" presetClass="entr" presetSubtype="21"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inVertical)">
                                      <p:cBhvr>
                                        <p:cTn id="59" dur="500"/>
                                        <p:tgtEl>
                                          <p:spTgt spid="46"/>
                                        </p:tgtEl>
                                      </p:cBhvr>
                                    </p:animEffect>
                                  </p:childTnLst>
                                </p:cTn>
                              </p:par>
                            </p:childTnLst>
                          </p:cTn>
                        </p:par>
                        <p:par>
                          <p:cTn id="60" fill="hold">
                            <p:stCondLst>
                              <p:cond delay="1000"/>
                            </p:stCondLst>
                            <p:childTnLst>
                              <p:par>
                                <p:cTn id="61" presetID="16" presetClass="entr" presetSubtype="21"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arn(inVertical)">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fade">
                                      <p:cBhvr>
                                        <p:cTn id="68" dur="500"/>
                                        <p:tgtEl>
                                          <p:spTgt spid="110"/>
                                        </p:tgtEl>
                                      </p:cBhvr>
                                    </p:animEffect>
                                  </p:childTnLst>
                                </p:cTn>
                              </p:par>
                              <p:par>
                                <p:cTn id="69" presetID="10" presetClass="entr" presetSubtype="0" fill="hold" nodeType="withEffect">
                                  <p:stCondLst>
                                    <p:cond delay="0"/>
                                  </p:stCondLst>
                                  <p:childTnLst>
                                    <p:set>
                                      <p:cBhvr>
                                        <p:cTn id="70" dur="1" fill="hold">
                                          <p:stCondLst>
                                            <p:cond delay="0"/>
                                          </p:stCondLst>
                                        </p:cTn>
                                        <p:tgtEl>
                                          <p:spTgt spid="111"/>
                                        </p:tgtEl>
                                        <p:attrNameLst>
                                          <p:attrName>style.visibility</p:attrName>
                                        </p:attrNameLst>
                                      </p:cBhvr>
                                      <p:to>
                                        <p:strVal val="visible"/>
                                      </p:to>
                                    </p:set>
                                    <p:animEffect transition="in" filter="fade">
                                      <p:cBhvr>
                                        <p:cTn id="71" dur="500"/>
                                        <p:tgtEl>
                                          <p:spTgt spid="111"/>
                                        </p:tgtEl>
                                      </p:cBhvr>
                                    </p:animEffect>
                                  </p:childTnLst>
                                </p:cTn>
                              </p:par>
                            </p:childTnLst>
                          </p:cTn>
                        </p:par>
                        <p:par>
                          <p:cTn id="72" fill="hold">
                            <p:stCondLst>
                              <p:cond delay="500"/>
                            </p:stCondLst>
                            <p:childTnLst>
                              <p:par>
                                <p:cTn id="73" presetID="16" presetClass="entr" presetSubtype="21" fill="hold" nodeType="after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barn(inVertical)">
                                      <p:cBhvr>
                                        <p:cTn id="75" dur="500"/>
                                        <p:tgtEl>
                                          <p:spTgt spid="60"/>
                                        </p:tgtEl>
                                      </p:cBhvr>
                                    </p:animEffect>
                                  </p:childTnLst>
                                </p:cTn>
                              </p:par>
                            </p:childTnLst>
                          </p:cTn>
                        </p:par>
                        <p:par>
                          <p:cTn id="76" fill="hold">
                            <p:stCondLst>
                              <p:cond delay="1000"/>
                            </p:stCondLst>
                            <p:childTnLst>
                              <p:par>
                                <p:cTn id="77" presetID="16" presetClass="entr" presetSubtype="21"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barn(inVertical)">
                                      <p:cBhvr>
                                        <p:cTn id="79" dur="500"/>
                                        <p:tgtEl>
                                          <p:spTgt spid="50"/>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mph" presetSubtype="0" fill="remove" nodeType="clickEffect">
                                  <p:stCondLst>
                                    <p:cond delay="0"/>
                                  </p:stCondLst>
                                  <p:childTnLst>
                                    <p:animClr clrSpc="hsl" dir="cw">
                                      <p:cBhvr override="childStyle">
                                        <p:cTn id="83" dur="1000" fill="hold"/>
                                        <p:tgtEl>
                                          <p:spTgt spid="70"/>
                                        </p:tgtEl>
                                        <p:attrNameLst>
                                          <p:attrName>style.color</p:attrName>
                                        </p:attrNameLst>
                                      </p:cBhvr>
                                      <p:by>
                                        <p:hsl h="7200000" s="0" l="0"/>
                                      </p:by>
                                    </p:animClr>
                                    <p:animClr clrSpc="hsl" dir="cw">
                                      <p:cBhvr>
                                        <p:cTn id="84" dur="1000" fill="hold"/>
                                        <p:tgtEl>
                                          <p:spTgt spid="70"/>
                                        </p:tgtEl>
                                        <p:attrNameLst>
                                          <p:attrName>fillcolor</p:attrName>
                                        </p:attrNameLst>
                                      </p:cBhvr>
                                      <p:by>
                                        <p:hsl h="7200000" s="0" l="0"/>
                                      </p:by>
                                    </p:animClr>
                                    <p:animClr clrSpc="hsl" dir="cw">
                                      <p:cBhvr>
                                        <p:cTn id="85" dur="1000" fill="hold"/>
                                        <p:tgtEl>
                                          <p:spTgt spid="70"/>
                                        </p:tgtEl>
                                        <p:attrNameLst>
                                          <p:attrName>stroke.color</p:attrName>
                                        </p:attrNameLst>
                                      </p:cBhvr>
                                      <p:by>
                                        <p:hsl h="7200000" s="0" l="0"/>
                                      </p:by>
                                    </p:animClr>
                                    <p:set>
                                      <p:cBhvr>
                                        <p:cTn id="86" dur="1000" fill="hold"/>
                                        <p:tgtEl>
                                          <p:spTgt spid="70"/>
                                        </p:tgtEl>
                                        <p:attrNameLst>
                                          <p:attrName>fill.type</p:attrName>
                                        </p:attrNameLst>
                                      </p:cBhvr>
                                      <p:to>
                                        <p:strVal val="solid"/>
                                      </p:to>
                                    </p:set>
                                  </p:childTnLst>
                                </p:cTn>
                              </p:par>
                              <p:par>
                                <p:cTn id="87" presetID="21" presetClass="emph" presetSubtype="0" fill="remove" nodeType="withEffect">
                                  <p:stCondLst>
                                    <p:cond delay="0"/>
                                  </p:stCondLst>
                                  <p:childTnLst>
                                    <p:animClr clrSpc="hsl" dir="cw">
                                      <p:cBhvr override="childStyle">
                                        <p:cTn id="88" dur="1000" fill="hold"/>
                                        <p:tgtEl>
                                          <p:spTgt spid="41"/>
                                        </p:tgtEl>
                                        <p:attrNameLst>
                                          <p:attrName>style.color</p:attrName>
                                        </p:attrNameLst>
                                      </p:cBhvr>
                                      <p:by>
                                        <p:hsl h="7200000" s="0" l="0"/>
                                      </p:by>
                                    </p:animClr>
                                    <p:animClr clrSpc="hsl" dir="cw">
                                      <p:cBhvr>
                                        <p:cTn id="89" dur="1000" fill="hold"/>
                                        <p:tgtEl>
                                          <p:spTgt spid="41"/>
                                        </p:tgtEl>
                                        <p:attrNameLst>
                                          <p:attrName>fillcolor</p:attrName>
                                        </p:attrNameLst>
                                      </p:cBhvr>
                                      <p:by>
                                        <p:hsl h="7200000" s="0" l="0"/>
                                      </p:by>
                                    </p:animClr>
                                    <p:animClr clrSpc="hsl" dir="cw">
                                      <p:cBhvr>
                                        <p:cTn id="90" dur="1000" fill="hold"/>
                                        <p:tgtEl>
                                          <p:spTgt spid="41"/>
                                        </p:tgtEl>
                                        <p:attrNameLst>
                                          <p:attrName>stroke.color</p:attrName>
                                        </p:attrNameLst>
                                      </p:cBhvr>
                                      <p:by>
                                        <p:hsl h="7200000" s="0" l="0"/>
                                      </p:by>
                                    </p:animClr>
                                    <p:set>
                                      <p:cBhvr>
                                        <p:cTn id="91" dur="1000" fill="hold"/>
                                        <p:tgtEl>
                                          <p:spTgt spid="41"/>
                                        </p:tgtEl>
                                        <p:attrNameLst>
                                          <p:attrName>fill.type</p:attrName>
                                        </p:attrNameLst>
                                      </p:cBhvr>
                                      <p:to>
                                        <p:strVal val="solid"/>
                                      </p:to>
                                    </p:set>
                                  </p:childTnLst>
                                </p:cTn>
                              </p:par>
                            </p:childTnLst>
                          </p:cTn>
                        </p:par>
                        <p:par>
                          <p:cTn id="92" fill="hold">
                            <p:stCondLst>
                              <p:cond delay="1000"/>
                            </p:stCondLst>
                            <p:childTnLst>
                              <p:par>
                                <p:cTn id="93" presetID="21" presetClass="emph" presetSubtype="0" fill="remove" nodeType="afterEffect">
                                  <p:stCondLst>
                                    <p:cond delay="500"/>
                                  </p:stCondLst>
                                  <p:childTnLst>
                                    <p:animClr clrSpc="hsl" dir="cw">
                                      <p:cBhvr override="childStyle">
                                        <p:cTn id="94" dur="1000" fill="hold"/>
                                        <p:tgtEl>
                                          <p:spTgt spid="57"/>
                                        </p:tgtEl>
                                        <p:attrNameLst>
                                          <p:attrName>style.color</p:attrName>
                                        </p:attrNameLst>
                                      </p:cBhvr>
                                      <p:by>
                                        <p:hsl h="7200000" s="0" l="0"/>
                                      </p:by>
                                    </p:animClr>
                                    <p:animClr clrSpc="hsl" dir="cw">
                                      <p:cBhvr>
                                        <p:cTn id="95" dur="1000" fill="hold"/>
                                        <p:tgtEl>
                                          <p:spTgt spid="57"/>
                                        </p:tgtEl>
                                        <p:attrNameLst>
                                          <p:attrName>fillcolor</p:attrName>
                                        </p:attrNameLst>
                                      </p:cBhvr>
                                      <p:by>
                                        <p:hsl h="7200000" s="0" l="0"/>
                                      </p:by>
                                    </p:animClr>
                                    <p:animClr clrSpc="hsl" dir="cw">
                                      <p:cBhvr>
                                        <p:cTn id="96" dur="1000" fill="hold"/>
                                        <p:tgtEl>
                                          <p:spTgt spid="57"/>
                                        </p:tgtEl>
                                        <p:attrNameLst>
                                          <p:attrName>stroke.color</p:attrName>
                                        </p:attrNameLst>
                                      </p:cBhvr>
                                      <p:by>
                                        <p:hsl h="7200000" s="0" l="0"/>
                                      </p:by>
                                    </p:animClr>
                                    <p:set>
                                      <p:cBhvr>
                                        <p:cTn id="97" dur="1000" fill="hold"/>
                                        <p:tgtEl>
                                          <p:spTgt spid="57"/>
                                        </p:tgtEl>
                                        <p:attrNameLst>
                                          <p:attrName>fill.type</p:attrName>
                                        </p:attrNameLst>
                                      </p:cBhvr>
                                      <p:to>
                                        <p:strVal val="solid"/>
                                      </p:to>
                                    </p:set>
                                  </p:childTnLst>
                                </p:cTn>
                              </p:par>
                              <p:par>
                                <p:cTn id="98" presetID="21" presetClass="emph" presetSubtype="0" fill="remove" nodeType="withEffect">
                                  <p:stCondLst>
                                    <p:cond delay="500"/>
                                  </p:stCondLst>
                                  <p:childTnLst>
                                    <p:animClr clrSpc="hsl" dir="cw">
                                      <p:cBhvr override="childStyle">
                                        <p:cTn id="99" dur="1000" fill="hold"/>
                                        <p:tgtEl>
                                          <p:spTgt spid="46"/>
                                        </p:tgtEl>
                                        <p:attrNameLst>
                                          <p:attrName>style.color</p:attrName>
                                        </p:attrNameLst>
                                      </p:cBhvr>
                                      <p:by>
                                        <p:hsl h="7200000" s="0" l="0"/>
                                      </p:by>
                                    </p:animClr>
                                    <p:animClr clrSpc="hsl" dir="cw">
                                      <p:cBhvr>
                                        <p:cTn id="100" dur="1000" fill="hold"/>
                                        <p:tgtEl>
                                          <p:spTgt spid="46"/>
                                        </p:tgtEl>
                                        <p:attrNameLst>
                                          <p:attrName>fillcolor</p:attrName>
                                        </p:attrNameLst>
                                      </p:cBhvr>
                                      <p:by>
                                        <p:hsl h="7200000" s="0" l="0"/>
                                      </p:by>
                                    </p:animClr>
                                    <p:animClr clrSpc="hsl" dir="cw">
                                      <p:cBhvr>
                                        <p:cTn id="101" dur="1000" fill="hold"/>
                                        <p:tgtEl>
                                          <p:spTgt spid="46"/>
                                        </p:tgtEl>
                                        <p:attrNameLst>
                                          <p:attrName>stroke.color</p:attrName>
                                        </p:attrNameLst>
                                      </p:cBhvr>
                                      <p:by>
                                        <p:hsl h="7200000" s="0" l="0"/>
                                      </p:by>
                                    </p:animClr>
                                    <p:set>
                                      <p:cBhvr>
                                        <p:cTn id="102" dur="1000" fill="hold"/>
                                        <p:tgtEl>
                                          <p:spTgt spid="46"/>
                                        </p:tgtEl>
                                        <p:attrNameLst>
                                          <p:attrName>fill.type</p:attrName>
                                        </p:attrNameLst>
                                      </p:cBhvr>
                                      <p:to>
                                        <p:strVal val="solid"/>
                                      </p:to>
                                    </p:set>
                                  </p:childTnLst>
                                </p:cTn>
                              </p:par>
                            </p:childTnLst>
                          </p:cTn>
                        </p:par>
                        <p:par>
                          <p:cTn id="103" fill="hold">
                            <p:stCondLst>
                              <p:cond delay="2500"/>
                            </p:stCondLst>
                            <p:childTnLst>
                              <p:par>
                                <p:cTn id="104" presetID="21" presetClass="emph" presetSubtype="0" fill="remove" nodeType="afterEffect">
                                  <p:stCondLst>
                                    <p:cond delay="500"/>
                                  </p:stCondLst>
                                  <p:childTnLst>
                                    <p:animClr clrSpc="hsl" dir="cw">
                                      <p:cBhvr override="childStyle">
                                        <p:cTn id="105" dur="1000" fill="hold"/>
                                        <p:tgtEl>
                                          <p:spTgt spid="64"/>
                                        </p:tgtEl>
                                        <p:attrNameLst>
                                          <p:attrName>style.color</p:attrName>
                                        </p:attrNameLst>
                                      </p:cBhvr>
                                      <p:by>
                                        <p:hsl h="7200000" s="0" l="0"/>
                                      </p:by>
                                    </p:animClr>
                                    <p:animClr clrSpc="hsl" dir="cw">
                                      <p:cBhvr>
                                        <p:cTn id="106" dur="1000" fill="hold"/>
                                        <p:tgtEl>
                                          <p:spTgt spid="64"/>
                                        </p:tgtEl>
                                        <p:attrNameLst>
                                          <p:attrName>fillcolor</p:attrName>
                                        </p:attrNameLst>
                                      </p:cBhvr>
                                      <p:by>
                                        <p:hsl h="7200000" s="0" l="0"/>
                                      </p:by>
                                    </p:animClr>
                                    <p:animClr clrSpc="hsl" dir="cw">
                                      <p:cBhvr>
                                        <p:cTn id="107" dur="1000" fill="hold"/>
                                        <p:tgtEl>
                                          <p:spTgt spid="64"/>
                                        </p:tgtEl>
                                        <p:attrNameLst>
                                          <p:attrName>stroke.color</p:attrName>
                                        </p:attrNameLst>
                                      </p:cBhvr>
                                      <p:by>
                                        <p:hsl h="7200000" s="0" l="0"/>
                                      </p:by>
                                    </p:animClr>
                                    <p:set>
                                      <p:cBhvr>
                                        <p:cTn id="108" dur="1000" fill="hold"/>
                                        <p:tgtEl>
                                          <p:spTgt spid="64"/>
                                        </p:tgtEl>
                                        <p:attrNameLst>
                                          <p:attrName>fill.type</p:attrName>
                                        </p:attrNameLst>
                                      </p:cBhvr>
                                      <p:to>
                                        <p:strVal val="solid"/>
                                      </p:to>
                                    </p:set>
                                  </p:childTnLst>
                                </p:cTn>
                              </p:par>
                              <p:par>
                                <p:cTn id="109" presetID="21" presetClass="emph" presetSubtype="0" fill="remove" nodeType="withEffect">
                                  <p:stCondLst>
                                    <p:cond delay="500"/>
                                  </p:stCondLst>
                                  <p:childTnLst>
                                    <p:animClr clrSpc="hsl" dir="cw">
                                      <p:cBhvr override="childStyle">
                                        <p:cTn id="110" dur="1000" fill="hold"/>
                                        <p:tgtEl>
                                          <p:spTgt spid="50"/>
                                        </p:tgtEl>
                                        <p:attrNameLst>
                                          <p:attrName>style.color</p:attrName>
                                        </p:attrNameLst>
                                      </p:cBhvr>
                                      <p:by>
                                        <p:hsl h="7200000" s="0" l="0"/>
                                      </p:by>
                                    </p:animClr>
                                    <p:animClr clrSpc="hsl" dir="cw">
                                      <p:cBhvr>
                                        <p:cTn id="111" dur="1000" fill="hold"/>
                                        <p:tgtEl>
                                          <p:spTgt spid="50"/>
                                        </p:tgtEl>
                                        <p:attrNameLst>
                                          <p:attrName>fillcolor</p:attrName>
                                        </p:attrNameLst>
                                      </p:cBhvr>
                                      <p:by>
                                        <p:hsl h="7200000" s="0" l="0"/>
                                      </p:by>
                                    </p:animClr>
                                    <p:animClr clrSpc="hsl" dir="cw">
                                      <p:cBhvr>
                                        <p:cTn id="112" dur="1000" fill="hold"/>
                                        <p:tgtEl>
                                          <p:spTgt spid="50"/>
                                        </p:tgtEl>
                                        <p:attrNameLst>
                                          <p:attrName>stroke.color</p:attrName>
                                        </p:attrNameLst>
                                      </p:cBhvr>
                                      <p:by>
                                        <p:hsl h="7200000" s="0" l="0"/>
                                      </p:by>
                                    </p:animClr>
                                    <p:set>
                                      <p:cBhvr>
                                        <p:cTn id="113" dur="1000" fill="hold"/>
                                        <p:tgtEl>
                                          <p:spTgt spid="50"/>
                                        </p:tgtEl>
                                        <p:attrNameLst>
                                          <p:attrName>fill.type</p:attrName>
                                        </p:attrNameLst>
                                      </p:cBhvr>
                                      <p:to>
                                        <p:strVal val="solid"/>
                                      </p:to>
                                    </p:set>
                                  </p:childTnLst>
                                </p:cTn>
                              </p:par>
                            </p:childTnLst>
                          </p:cTn>
                        </p:par>
                        <p:par>
                          <p:cTn id="114" fill="hold">
                            <p:stCondLst>
                              <p:cond delay="4000"/>
                            </p:stCondLst>
                            <p:childTnLst>
                              <p:par>
                                <p:cTn id="115" presetID="21" presetClass="emph" presetSubtype="0" fill="remove" nodeType="afterEffect">
                                  <p:stCondLst>
                                    <p:cond delay="500"/>
                                  </p:stCondLst>
                                  <p:childTnLst>
                                    <p:animClr clrSpc="hsl" dir="cw">
                                      <p:cBhvr override="childStyle">
                                        <p:cTn id="116" dur="2000" fill="hold"/>
                                        <p:tgtEl>
                                          <p:spTgt spid="57"/>
                                        </p:tgtEl>
                                        <p:attrNameLst>
                                          <p:attrName>style.color</p:attrName>
                                        </p:attrNameLst>
                                      </p:cBhvr>
                                      <p:by>
                                        <p:hsl h="7200000" s="0" l="0"/>
                                      </p:by>
                                    </p:animClr>
                                    <p:animClr clrSpc="hsl" dir="cw">
                                      <p:cBhvr>
                                        <p:cTn id="117" dur="2000" fill="hold"/>
                                        <p:tgtEl>
                                          <p:spTgt spid="57"/>
                                        </p:tgtEl>
                                        <p:attrNameLst>
                                          <p:attrName>fillcolor</p:attrName>
                                        </p:attrNameLst>
                                      </p:cBhvr>
                                      <p:by>
                                        <p:hsl h="7200000" s="0" l="0"/>
                                      </p:by>
                                    </p:animClr>
                                    <p:animClr clrSpc="hsl" dir="cw">
                                      <p:cBhvr>
                                        <p:cTn id="118" dur="2000" fill="hold"/>
                                        <p:tgtEl>
                                          <p:spTgt spid="57"/>
                                        </p:tgtEl>
                                        <p:attrNameLst>
                                          <p:attrName>stroke.color</p:attrName>
                                        </p:attrNameLst>
                                      </p:cBhvr>
                                      <p:by>
                                        <p:hsl h="7200000" s="0" l="0"/>
                                      </p:by>
                                    </p:animClr>
                                    <p:set>
                                      <p:cBhvr>
                                        <p:cTn id="119" dur="2000" fill="hold"/>
                                        <p:tgtEl>
                                          <p:spTgt spid="57"/>
                                        </p:tgtEl>
                                        <p:attrNameLst>
                                          <p:attrName>fill.type</p:attrName>
                                        </p:attrNameLst>
                                      </p:cBhvr>
                                      <p:to>
                                        <p:strVal val="solid"/>
                                      </p:to>
                                    </p:set>
                                  </p:childTnLst>
                                </p:cTn>
                              </p:par>
                              <p:par>
                                <p:cTn id="120" presetID="21" presetClass="emph" presetSubtype="0" fill="remove" nodeType="withEffect">
                                  <p:stCondLst>
                                    <p:cond delay="500"/>
                                  </p:stCondLst>
                                  <p:childTnLst>
                                    <p:animClr clrSpc="hsl" dir="cw">
                                      <p:cBhvr override="childStyle">
                                        <p:cTn id="121" dur="2000" fill="hold"/>
                                        <p:tgtEl>
                                          <p:spTgt spid="64"/>
                                        </p:tgtEl>
                                        <p:attrNameLst>
                                          <p:attrName>style.color</p:attrName>
                                        </p:attrNameLst>
                                      </p:cBhvr>
                                      <p:by>
                                        <p:hsl h="7200000" s="0" l="0"/>
                                      </p:by>
                                    </p:animClr>
                                    <p:animClr clrSpc="hsl" dir="cw">
                                      <p:cBhvr>
                                        <p:cTn id="122" dur="2000" fill="hold"/>
                                        <p:tgtEl>
                                          <p:spTgt spid="64"/>
                                        </p:tgtEl>
                                        <p:attrNameLst>
                                          <p:attrName>fillcolor</p:attrName>
                                        </p:attrNameLst>
                                      </p:cBhvr>
                                      <p:by>
                                        <p:hsl h="7200000" s="0" l="0"/>
                                      </p:by>
                                    </p:animClr>
                                    <p:animClr clrSpc="hsl" dir="cw">
                                      <p:cBhvr>
                                        <p:cTn id="123" dur="2000" fill="hold"/>
                                        <p:tgtEl>
                                          <p:spTgt spid="64"/>
                                        </p:tgtEl>
                                        <p:attrNameLst>
                                          <p:attrName>stroke.color</p:attrName>
                                        </p:attrNameLst>
                                      </p:cBhvr>
                                      <p:by>
                                        <p:hsl h="7200000" s="0" l="0"/>
                                      </p:by>
                                    </p:animClr>
                                    <p:set>
                                      <p:cBhvr>
                                        <p:cTn id="124" dur="2000" fill="hold"/>
                                        <p:tgtEl>
                                          <p:spTgt spid="64"/>
                                        </p:tgtEl>
                                        <p:attrNameLst>
                                          <p:attrName>fill.type</p:attrName>
                                        </p:attrNameLst>
                                      </p:cBhvr>
                                      <p:to>
                                        <p:strVal val="solid"/>
                                      </p:to>
                                    </p:set>
                                  </p:childTnLst>
                                </p:cTn>
                              </p:par>
                            </p:childTnLst>
                          </p:cTn>
                        </p:par>
                        <p:par>
                          <p:cTn id="125" fill="hold">
                            <p:stCondLst>
                              <p:cond delay="6500"/>
                            </p:stCondLst>
                            <p:childTnLst>
                              <p:par>
                                <p:cTn id="126" presetID="21" presetClass="emph" presetSubtype="0" fill="hold" nodeType="afterEffect">
                                  <p:stCondLst>
                                    <p:cond delay="0"/>
                                  </p:stCondLst>
                                  <p:childTnLst>
                                    <p:animClr clrSpc="hsl" dir="cw">
                                      <p:cBhvr override="childStyle">
                                        <p:cTn id="127" dur="500" fill="hold"/>
                                        <p:tgtEl>
                                          <p:spTgt spid="36"/>
                                        </p:tgtEl>
                                        <p:attrNameLst>
                                          <p:attrName>style.color</p:attrName>
                                        </p:attrNameLst>
                                      </p:cBhvr>
                                      <p:by>
                                        <p:hsl h="7200000" s="0" l="0"/>
                                      </p:by>
                                    </p:animClr>
                                    <p:animClr clrSpc="hsl" dir="cw">
                                      <p:cBhvr>
                                        <p:cTn id="128" dur="500" fill="hold"/>
                                        <p:tgtEl>
                                          <p:spTgt spid="36"/>
                                        </p:tgtEl>
                                        <p:attrNameLst>
                                          <p:attrName>fillcolor</p:attrName>
                                        </p:attrNameLst>
                                      </p:cBhvr>
                                      <p:by>
                                        <p:hsl h="7200000" s="0" l="0"/>
                                      </p:by>
                                    </p:animClr>
                                    <p:animClr clrSpc="hsl" dir="cw">
                                      <p:cBhvr>
                                        <p:cTn id="129" dur="500" fill="hold"/>
                                        <p:tgtEl>
                                          <p:spTgt spid="36"/>
                                        </p:tgtEl>
                                        <p:attrNameLst>
                                          <p:attrName>stroke.color</p:attrName>
                                        </p:attrNameLst>
                                      </p:cBhvr>
                                      <p:by>
                                        <p:hsl h="7200000" s="0" l="0"/>
                                      </p:by>
                                    </p:animClr>
                                    <p:set>
                                      <p:cBhvr>
                                        <p:cTn id="130" dur="500" fill="hold"/>
                                        <p:tgtEl>
                                          <p:spTgt spid="36"/>
                                        </p:tgtEl>
                                        <p:attrNameLst>
                                          <p:attrName>fill.type</p:attrName>
                                        </p:attrNameLst>
                                      </p:cBhvr>
                                      <p:to>
                                        <p:strVal val="solid"/>
                                      </p:to>
                                    </p:set>
                                  </p:childTnLst>
                                </p:cTn>
                              </p:par>
                              <p:par>
                                <p:cTn id="131" presetID="21" presetClass="emph" presetSubtype="0" fill="hold" nodeType="withEffect">
                                  <p:stCondLst>
                                    <p:cond delay="0"/>
                                  </p:stCondLst>
                                  <p:childTnLst>
                                    <p:animClr clrSpc="hsl" dir="cw">
                                      <p:cBhvr override="childStyle">
                                        <p:cTn id="132" dur="500" fill="hold"/>
                                        <p:tgtEl>
                                          <p:spTgt spid="70"/>
                                        </p:tgtEl>
                                        <p:attrNameLst>
                                          <p:attrName>style.color</p:attrName>
                                        </p:attrNameLst>
                                      </p:cBhvr>
                                      <p:by>
                                        <p:hsl h="7200000" s="0" l="0"/>
                                      </p:by>
                                    </p:animClr>
                                    <p:animClr clrSpc="hsl" dir="cw">
                                      <p:cBhvr>
                                        <p:cTn id="133" dur="500" fill="hold"/>
                                        <p:tgtEl>
                                          <p:spTgt spid="70"/>
                                        </p:tgtEl>
                                        <p:attrNameLst>
                                          <p:attrName>fillcolor</p:attrName>
                                        </p:attrNameLst>
                                      </p:cBhvr>
                                      <p:by>
                                        <p:hsl h="7200000" s="0" l="0"/>
                                      </p:by>
                                    </p:animClr>
                                    <p:animClr clrSpc="hsl" dir="cw">
                                      <p:cBhvr>
                                        <p:cTn id="134" dur="500" fill="hold"/>
                                        <p:tgtEl>
                                          <p:spTgt spid="70"/>
                                        </p:tgtEl>
                                        <p:attrNameLst>
                                          <p:attrName>stroke.color</p:attrName>
                                        </p:attrNameLst>
                                      </p:cBhvr>
                                      <p:by>
                                        <p:hsl h="7200000" s="0" l="0"/>
                                      </p:by>
                                    </p:animClr>
                                    <p:set>
                                      <p:cBhvr>
                                        <p:cTn id="135" dur="500" fill="hold"/>
                                        <p:tgtEl>
                                          <p:spTgt spid="70"/>
                                        </p:tgtEl>
                                        <p:attrNameLst>
                                          <p:attrName>fill.type</p:attrName>
                                        </p:attrNameLst>
                                      </p:cBhvr>
                                      <p:to>
                                        <p:strVal val="solid"/>
                                      </p:to>
                                    </p:set>
                                  </p:childTnLst>
                                </p:cTn>
                              </p:par>
                              <p:par>
                                <p:cTn id="136" presetID="21" presetClass="emph" presetSubtype="0" fill="hold" nodeType="withEffect">
                                  <p:stCondLst>
                                    <p:cond delay="0"/>
                                  </p:stCondLst>
                                  <p:childTnLst>
                                    <p:animClr clrSpc="hsl" dir="cw">
                                      <p:cBhvr override="childStyle">
                                        <p:cTn id="137" dur="500" fill="hold"/>
                                        <p:tgtEl>
                                          <p:spTgt spid="46"/>
                                        </p:tgtEl>
                                        <p:attrNameLst>
                                          <p:attrName>style.color</p:attrName>
                                        </p:attrNameLst>
                                      </p:cBhvr>
                                      <p:by>
                                        <p:hsl h="7200000" s="0" l="0"/>
                                      </p:by>
                                    </p:animClr>
                                    <p:animClr clrSpc="hsl" dir="cw">
                                      <p:cBhvr>
                                        <p:cTn id="138" dur="500" fill="hold"/>
                                        <p:tgtEl>
                                          <p:spTgt spid="46"/>
                                        </p:tgtEl>
                                        <p:attrNameLst>
                                          <p:attrName>fillcolor</p:attrName>
                                        </p:attrNameLst>
                                      </p:cBhvr>
                                      <p:by>
                                        <p:hsl h="7200000" s="0" l="0"/>
                                      </p:by>
                                    </p:animClr>
                                    <p:animClr clrSpc="hsl" dir="cw">
                                      <p:cBhvr>
                                        <p:cTn id="139" dur="500" fill="hold"/>
                                        <p:tgtEl>
                                          <p:spTgt spid="46"/>
                                        </p:tgtEl>
                                        <p:attrNameLst>
                                          <p:attrName>stroke.color</p:attrName>
                                        </p:attrNameLst>
                                      </p:cBhvr>
                                      <p:by>
                                        <p:hsl h="7200000" s="0" l="0"/>
                                      </p:by>
                                    </p:animClr>
                                    <p:set>
                                      <p:cBhvr>
                                        <p:cTn id="140" dur="500" fill="hold"/>
                                        <p:tgtEl>
                                          <p:spTgt spid="46"/>
                                        </p:tgtEl>
                                        <p:attrNameLst>
                                          <p:attrName>fill.type</p:attrName>
                                        </p:attrNameLst>
                                      </p:cBhvr>
                                      <p:to>
                                        <p:strVal val="solid"/>
                                      </p:to>
                                    </p:set>
                                  </p:childTnLst>
                                </p:cTn>
                              </p:par>
                              <p:par>
                                <p:cTn id="141" presetID="21" presetClass="emph" presetSubtype="0" fill="hold" nodeType="withEffect">
                                  <p:stCondLst>
                                    <p:cond delay="0"/>
                                  </p:stCondLst>
                                  <p:childTnLst>
                                    <p:animClr clrSpc="hsl" dir="cw">
                                      <p:cBhvr override="childStyle">
                                        <p:cTn id="142" dur="500" fill="hold"/>
                                        <p:tgtEl>
                                          <p:spTgt spid="50"/>
                                        </p:tgtEl>
                                        <p:attrNameLst>
                                          <p:attrName>style.color</p:attrName>
                                        </p:attrNameLst>
                                      </p:cBhvr>
                                      <p:by>
                                        <p:hsl h="7200000" s="0" l="0"/>
                                      </p:by>
                                    </p:animClr>
                                    <p:animClr clrSpc="hsl" dir="cw">
                                      <p:cBhvr>
                                        <p:cTn id="143" dur="500" fill="hold"/>
                                        <p:tgtEl>
                                          <p:spTgt spid="50"/>
                                        </p:tgtEl>
                                        <p:attrNameLst>
                                          <p:attrName>fillcolor</p:attrName>
                                        </p:attrNameLst>
                                      </p:cBhvr>
                                      <p:by>
                                        <p:hsl h="7200000" s="0" l="0"/>
                                      </p:by>
                                    </p:animClr>
                                    <p:animClr clrSpc="hsl" dir="cw">
                                      <p:cBhvr>
                                        <p:cTn id="144" dur="500" fill="hold"/>
                                        <p:tgtEl>
                                          <p:spTgt spid="50"/>
                                        </p:tgtEl>
                                        <p:attrNameLst>
                                          <p:attrName>stroke.color</p:attrName>
                                        </p:attrNameLst>
                                      </p:cBhvr>
                                      <p:by>
                                        <p:hsl h="7200000" s="0" l="0"/>
                                      </p:by>
                                    </p:animClr>
                                    <p:set>
                                      <p:cBhvr>
                                        <p:cTn id="145" dur="500" fill="hold"/>
                                        <p:tgtEl>
                                          <p:spTgt spid="50"/>
                                        </p:tgtEl>
                                        <p:attrNameLst>
                                          <p:attrName>fill.type</p:attrName>
                                        </p:attrNameLst>
                                      </p:cBhvr>
                                      <p:to>
                                        <p:strVal val="solid"/>
                                      </p:to>
                                    </p:set>
                                  </p:childTnLst>
                                </p:cTn>
                              </p:par>
                            </p:childTnLst>
                          </p:cTn>
                        </p:par>
                        <p:par>
                          <p:cTn id="146" fill="hold">
                            <p:stCondLst>
                              <p:cond delay="7000"/>
                            </p:stCondLst>
                            <p:childTnLst>
                              <p:par>
                                <p:cTn id="147" presetID="21" presetClass="emph" presetSubtype="0" fill="hold" nodeType="afterEffect">
                                  <p:stCondLst>
                                    <p:cond delay="0"/>
                                  </p:stCondLst>
                                  <p:childTnLst>
                                    <p:animClr clrSpc="hsl" dir="cw">
                                      <p:cBhvr override="childStyle">
                                        <p:cTn id="148" dur="500" fill="hold"/>
                                        <p:tgtEl>
                                          <p:spTgt spid="57"/>
                                        </p:tgtEl>
                                        <p:attrNameLst>
                                          <p:attrName>style.color</p:attrName>
                                        </p:attrNameLst>
                                      </p:cBhvr>
                                      <p:by>
                                        <p:hsl h="7200000" s="0" l="0"/>
                                      </p:by>
                                    </p:animClr>
                                    <p:animClr clrSpc="hsl" dir="cw">
                                      <p:cBhvr>
                                        <p:cTn id="149" dur="500" fill="hold"/>
                                        <p:tgtEl>
                                          <p:spTgt spid="57"/>
                                        </p:tgtEl>
                                        <p:attrNameLst>
                                          <p:attrName>fillcolor</p:attrName>
                                        </p:attrNameLst>
                                      </p:cBhvr>
                                      <p:by>
                                        <p:hsl h="7200000" s="0" l="0"/>
                                      </p:by>
                                    </p:animClr>
                                    <p:animClr clrSpc="hsl" dir="cw">
                                      <p:cBhvr>
                                        <p:cTn id="150" dur="500" fill="hold"/>
                                        <p:tgtEl>
                                          <p:spTgt spid="57"/>
                                        </p:tgtEl>
                                        <p:attrNameLst>
                                          <p:attrName>stroke.color</p:attrName>
                                        </p:attrNameLst>
                                      </p:cBhvr>
                                      <p:by>
                                        <p:hsl h="7200000" s="0" l="0"/>
                                      </p:by>
                                    </p:animClr>
                                    <p:set>
                                      <p:cBhvr>
                                        <p:cTn id="151" dur="500" fill="hold"/>
                                        <p:tgtEl>
                                          <p:spTgt spid="57"/>
                                        </p:tgtEl>
                                        <p:attrNameLst>
                                          <p:attrName>fill.type</p:attrName>
                                        </p:attrNameLst>
                                      </p:cBhvr>
                                      <p:to>
                                        <p:strVal val="solid"/>
                                      </p:to>
                                    </p:set>
                                  </p:childTnLst>
                                </p:cTn>
                              </p:par>
                            </p:childTnLst>
                          </p:cTn>
                        </p:par>
                        <p:par>
                          <p:cTn id="152" fill="hold">
                            <p:stCondLst>
                              <p:cond delay="7500"/>
                            </p:stCondLst>
                            <p:childTnLst>
                              <p:par>
                                <p:cTn id="153" presetID="21" presetClass="emph" presetSubtype="0" fill="hold" nodeType="afterEffect">
                                  <p:stCondLst>
                                    <p:cond delay="0"/>
                                  </p:stCondLst>
                                  <p:childTnLst>
                                    <p:animClr clrSpc="hsl" dir="cw">
                                      <p:cBhvr override="childStyle">
                                        <p:cTn id="154" dur="500" fill="hold"/>
                                        <p:tgtEl>
                                          <p:spTgt spid="64"/>
                                        </p:tgtEl>
                                        <p:attrNameLst>
                                          <p:attrName>style.color</p:attrName>
                                        </p:attrNameLst>
                                      </p:cBhvr>
                                      <p:by>
                                        <p:hsl h="7200000" s="0" l="0"/>
                                      </p:by>
                                    </p:animClr>
                                    <p:animClr clrSpc="hsl" dir="cw">
                                      <p:cBhvr>
                                        <p:cTn id="155" dur="500" fill="hold"/>
                                        <p:tgtEl>
                                          <p:spTgt spid="64"/>
                                        </p:tgtEl>
                                        <p:attrNameLst>
                                          <p:attrName>fillcolor</p:attrName>
                                        </p:attrNameLst>
                                      </p:cBhvr>
                                      <p:by>
                                        <p:hsl h="7200000" s="0" l="0"/>
                                      </p:by>
                                    </p:animClr>
                                    <p:animClr clrSpc="hsl" dir="cw">
                                      <p:cBhvr>
                                        <p:cTn id="156" dur="500" fill="hold"/>
                                        <p:tgtEl>
                                          <p:spTgt spid="64"/>
                                        </p:tgtEl>
                                        <p:attrNameLst>
                                          <p:attrName>stroke.color</p:attrName>
                                        </p:attrNameLst>
                                      </p:cBhvr>
                                      <p:by>
                                        <p:hsl h="7200000" s="0" l="0"/>
                                      </p:by>
                                    </p:animClr>
                                    <p:set>
                                      <p:cBhvr>
                                        <p:cTn id="157" dur="500" fill="hold"/>
                                        <p:tgtEl>
                                          <p:spTgt spid="64"/>
                                        </p:tgtEl>
                                        <p:attrNameLst>
                                          <p:attrName>fill.type</p:attrName>
                                        </p:attrNameLst>
                                      </p:cBhvr>
                                      <p:to>
                                        <p:strVal val="solid"/>
                                      </p:to>
                                    </p:set>
                                  </p:childTnLst>
                                </p:cTn>
                              </p:par>
                            </p:childTnLst>
                          </p:cTn>
                        </p:par>
                        <p:par>
                          <p:cTn id="158" fill="hold">
                            <p:stCondLst>
                              <p:cond delay="8000"/>
                            </p:stCondLst>
                            <p:childTnLst>
                              <p:par>
                                <p:cTn id="159" presetID="21" presetClass="emph" presetSubtype="0" fill="hold" nodeType="afterEffect">
                                  <p:stCondLst>
                                    <p:cond delay="0"/>
                                  </p:stCondLst>
                                  <p:childTnLst>
                                    <p:animClr clrSpc="hsl" dir="cw">
                                      <p:cBhvr override="childStyle">
                                        <p:cTn id="160" dur="500" fill="hold"/>
                                        <p:tgtEl>
                                          <p:spTgt spid="41"/>
                                        </p:tgtEl>
                                        <p:attrNameLst>
                                          <p:attrName>style.color</p:attrName>
                                        </p:attrNameLst>
                                      </p:cBhvr>
                                      <p:by>
                                        <p:hsl h="7200000" s="0" l="0"/>
                                      </p:by>
                                    </p:animClr>
                                    <p:animClr clrSpc="hsl" dir="cw">
                                      <p:cBhvr>
                                        <p:cTn id="161" dur="500" fill="hold"/>
                                        <p:tgtEl>
                                          <p:spTgt spid="41"/>
                                        </p:tgtEl>
                                        <p:attrNameLst>
                                          <p:attrName>fillcolor</p:attrName>
                                        </p:attrNameLst>
                                      </p:cBhvr>
                                      <p:by>
                                        <p:hsl h="7200000" s="0" l="0"/>
                                      </p:by>
                                    </p:animClr>
                                    <p:animClr clrSpc="hsl" dir="cw">
                                      <p:cBhvr>
                                        <p:cTn id="162" dur="500" fill="hold"/>
                                        <p:tgtEl>
                                          <p:spTgt spid="41"/>
                                        </p:tgtEl>
                                        <p:attrNameLst>
                                          <p:attrName>stroke.color</p:attrName>
                                        </p:attrNameLst>
                                      </p:cBhvr>
                                      <p:by>
                                        <p:hsl h="7200000" s="0" l="0"/>
                                      </p:by>
                                    </p:animClr>
                                    <p:set>
                                      <p:cBhvr>
                                        <p:cTn id="163" dur="500" fill="hold"/>
                                        <p:tgtEl>
                                          <p:spTgt spid="41"/>
                                        </p:tgtEl>
                                        <p:attrNameLst>
                                          <p:attrName>fill.type</p:attrName>
                                        </p:attrNameLst>
                                      </p:cBhvr>
                                      <p:to>
                                        <p:strVal val="solid"/>
                                      </p:to>
                                    </p:set>
                                  </p:childTnLst>
                                </p:cTn>
                              </p:par>
                            </p:childTnLst>
                          </p:cTn>
                        </p:par>
                        <p:par>
                          <p:cTn id="164" fill="hold">
                            <p:stCondLst>
                              <p:cond delay="8500"/>
                            </p:stCondLst>
                            <p:childTnLst>
                              <p:par>
                                <p:cTn id="165" presetID="21" presetClass="emph" presetSubtype="0" fill="hold" nodeType="afterEffect">
                                  <p:stCondLst>
                                    <p:cond delay="0"/>
                                  </p:stCondLst>
                                  <p:childTnLst>
                                    <p:animClr clrSpc="hsl" dir="cw">
                                      <p:cBhvr override="childStyle">
                                        <p:cTn id="166" dur="500" fill="hold"/>
                                        <p:tgtEl>
                                          <p:spTgt spid="60"/>
                                        </p:tgtEl>
                                        <p:attrNameLst>
                                          <p:attrName>style.color</p:attrName>
                                        </p:attrNameLst>
                                      </p:cBhvr>
                                      <p:by>
                                        <p:hsl h="7200000" s="0" l="0"/>
                                      </p:by>
                                    </p:animClr>
                                    <p:animClr clrSpc="hsl" dir="cw">
                                      <p:cBhvr>
                                        <p:cTn id="167" dur="500" fill="hold"/>
                                        <p:tgtEl>
                                          <p:spTgt spid="60"/>
                                        </p:tgtEl>
                                        <p:attrNameLst>
                                          <p:attrName>fillcolor</p:attrName>
                                        </p:attrNameLst>
                                      </p:cBhvr>
                                      <p:by>
                                        <p:hsl h="7200000" s="0" l="0"/>
                                      </p:by>
                                    </p:animClr>
                                    <p:animClr clrSpc="hsl" dir="cw">
                                      <p:cBhvr>
                                        <p:cTn id="168" dur="500" fill="hold"/>
                                        <p:tgtEl>
                                          <p:spTgt spid="60"/>
                                        </p:tgtEl>
                                        <p:attrNameLst>
                                          <p:attrName>stroke.color</p:attrName>
                                        </p:attrNameLst>
                                      </p:cBhvr>
                                      <p:by>
                                        <p:hsl h="7200000" s="0" l="0"/>
                                      </p:by>
                                    </p:animClr>
                                    <p:set>
                                      <p:cBhvr>
                                        <p:cTn id="169"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W:\_MARQUES-FOURNISSEURS\WISIO\Logo\Logos Gamme WIsio\WISIO-MOBILE-MEETING.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446080" y="2995437"/>
            <a:ext cx="2695315" cy="269531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9303" y="2517324"/>
            <a:ext cx="1111937"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4875" y="2517324"/>
            <a:ext cx="1257933"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369" y="2517325"/>
            <a:ext cx="1235485" cy="1800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 1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622305" y="2187524"/>
            <a:ext cx="1420650" cy="213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 1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308488" y="3597524"/>
            <a:ext cx="1420650"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 name="Groupe 2"/>
          <p:cNvGrpSpPr/>
          <p:nvPr/>
        </p:nvGrpSpPr>
        <p:grpSpPr>
          <a:xfrm>
            <a:off x="331369" y="1797244"/>
            <a:ext cx="3059833" cy="300033"/>
            <a:chOff x="331366" y="1916832"/>
            <a:chExt cx="3059833" cy="360040"/>
          </a:xfrm>
        </p:grpSpPr>
        <p:sp>
          <p:nvSpPr>
            <p:cNvPr id="14" name="Rectangle à coins arrondis 13"/>
            <p:cNvSpPr/>
            <p:nvPr/>
          </p:nvSpPr>
          <p:spPr>
            <a:xfrm>
              <a:off x="331366" y="1916832"/>
              <a:ext cx="3059833" cy="3600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iOS</a:t>
              </a:r>
              <a:endParaRPr lang="fr-FR" dirty="0"/>
            </a:p>
          </p:txBody>
        </p:sp>
        <p:pic>
          <p:nvPicPr>
            <p:cNvPr id="16" name="Image 15"/>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8090" y="1947169"/>
              <a:ext cx="228762" cy="299367"/>
            </a:xfrm>
            <a:prstGeom prst="rect">
              <a:avLst/>
            </a:prstGeom>
            <a:effectLst>
              <a:outerShdw blurRad="50800" dist="38100" dir="2700000" algn="tl" rotWithShape="0">
                <a:prstClr val="black">
                  <a:alpha val="40000"/>
                </a:prstClr>
              </a:outerShdw>
            </a:effectLst>
          </p:spPr>
        </p:pic>
      </p:grpSp>
      <p:grpSp>
        <p:nvGrpSpPr>
          <p:cNvPr id="2" name="Groupe 1"/>
          <p:cNvGrpSpPr/>
          <p:nvPr/>
        </p:nvGrpSpPr>
        <p:grpSpPr>
          <a:xfrm>
            <a:off x="3865530" y="1777380"/>
            <a:ext cx="5098958" cy="319898"/>
            <a:chOff x="3865530" y="1892995"/>
            <a:chExt cx="5098958" cy="383877"/>
          </a:xfrm>
        </p:grpSpPr>
        <p:sp>
          <p:nvSpPr>
            <p:cNvPr id="15" name="Rectangle à coins arrondis 14"/>
            <p:cNvSpPr/>
            <p:nvPr/>
          </p:nvSpPr>
          <p:spPr>
            <a:xfrm>
              <a:off x="3865530" y="1909445"/>
              <a:ext cx="5098958" cy="3600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Android</a:t>
              </a:r>
              <a:endParaRPr lang="fr-FR" dirty="0"/>
            </a:p>
          </p:txBody>
        </p:sp>
        <p:pic>
          <p:nvPicPr>
            <p:cNvPr id="17" name="Image 16"/>
            <p:cNvPicPr>
              <a:picLocks noChangeAspect="1"/>
            </p:cNvPicPr>
            <p:nvPr/>
          </p:nvPicPr>
          <p:blipFill>
            <a:blip r:embed="rId10"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tretch>
              <a:fillRect/>
            </a:stretch>
          </p:blipFill>
          <p:spPr>
            <a:xfrm>
              <a:off x="5572332" y="1892995"/>
              <a:ext cx="439828" cy="383877"/>
            </a:xfrm>
            <a:prstGeom prst="rect">
              <a:avLst/>
            </a:prstGeom>
            <a:effectLst>
              <a:outerShdw blurRad="50800" dist="38100" dir="2700000" algn="tl" rotWithShape="0">
                <a:prstClr val="black">
                  <a:alpha val="40000"/>
                </a:prstClr>
              </a:outerShdw>
            </a:effectLst>
          </p:spPr>
        </p:pic>
      </p:grpSp>
      <p:grpSp>
        <p:nvGrpSpPr>
          <p:cNvPr id="18" name="Groupe 17"/>
          <p:cNvGrpSpPr/>
          <p:nvPr/>
        </p:nvGrpSpPr>
        <p:grpSpPr>
          <a:xfrm>
            <a:off x="-41910" y="-27941"/>
            <a:ext cx="9222422" cy="1143809"/>
            <a:chOff x="-41910" y="-27941"/>
            <a:chExt cx="9222422" cy="1143809"/>
          </a:xfrm>
        </p:grpSpPr>
        <p:sp>
          <p:nvSpPr>
            <p:cNvPr id="19" name="Rectangle 18"/>
            <p:cNvSpPr/>
            <p:nvPr/>
          </p:nvSpPr>
          <p:spPr>
            <a:xfrm>
              <a:off x="0" y="831388"/>
              <a:ext cx="9144000" cy="284480"/>
            </a:xfrm>
            <a:prstGeom prst="rect">
              <a:avLst/>
            </a:prstGeom>
            <a:gradFill flip="none" rotWithShape="1">
              <a:gsLst>
                <a:gs pos="0">
                  <a:srgbClr val="215477"/>
                </a:gs>
                <a:gs pos="100000">
                  <a:srgbClr val="5397B9"/>
                </a:gs>
              </a:gsLst>
              <a:lin ang="2700000" scaled="1"/>
              <a:tileRect/>
            </a:gradFill>
            <a:ln>
              <a:noFill/>
            </a:ln>
            <a:effectLst>
              <a:innerShdw blurRad="63500" dist="50800" dir="16200000">
                <a:schemeClr val="tx2">
                  <a:lumMod val="75000"/>
                  <a:alpha val="5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0" name="Rectangle 19"/>
            <p:cNvSpPr>
              <a:spLocks/>
            </p:cNvSpPr>
            <p:nvPr/>
          </p:nvSpPr>
          <p:spPr>
            <a:xfrm>
              <a:off x="-41910" y="-18415"/>
              <a:ext cx="9185910" cy="859691"/>
            </a:xfrm>
            <a:prstGeom prst="rect">
              <a:avLst/>
            </a:prstGeom>
            <a:gradFill flip="none" rotWithShape="1">
              <a:gsLst>
                <a:gs pos="0">
                  <a:sysClr val="window" lastClr="FFFFFF">
                    <a:lumMod val="95000"/>
                  </a:sysClr>
                </a:gs>
                <a:gs pos="100000">
                  <a:srgbClr val="C9CFD5"/>
                </a:gs>
              </a:gsLst>
              <a:path path="circle">
                <a:fillToRect l="100000" t="100000"/>
              </a:path>
              <a:tileRect r="-100000" b="-100000"/>
            </a:gradFill>
            <a:ln w="25400" cap="flat" cmpd="sng" algn="ctr">
              <a:noFill/>
              <a:prstDash val="solid"/>
            </a:ln>
            <a:effectLst/>
          </p:spPr>
          <p:txBody>
            <a:bodyPr rtlCol="0" anchor="ctr"/>
            <a:lstStyle/>
            <a:p>
              <a:endParaRPr lang="fr-FR"/>
            </a:p>
          </p:txBody>
        </p:sp>
        <p:sp>
          <p:nvSpPr>
            <p:cNvPr id="21" name="Triangle isocèle 20"/>
            <p:cNvSpPr>
              <a:spLocks/>
            </p:cNvSpPr>
            <p:nvPr/>
          </p:nvSpPr>
          <p:spPr>
            <a:xfrm rot="10800000" flipH="1">
              <a:off x="3819525" y="-18415"/>
              <a:ext cx="5360987" cy="1038224"/>
            </a:xfrm>
            <a:prstGeom prst="triangle">
              <a:avLst>
                <a:gd name="adj" fmla="val 100000"/>
              </a:avLst>
            </a:prstGeom>
            <a:solidFill>
              <a:sysClr val="window" lastClr="FFFFFF">
                <a:lumMod val="75000"/>
              </a:sysClr>
            </a:solidFill>
            <a:ln w="25400" cap="flat" cmpd="sng" algn="ctr">
              <a:solidFill>
                <a:sysClr val="window" lastClr="FFFFFF"/>
              </a:solidFill>
              <a:prstDash val="solid"/>
            </a:ln>
            <a:effectLst/>
          </p:spPr>
          <p:txBody>
            <a:bodyPr rtlCol="0" anchor="ctr"/>
            <a:lstStyle/>
            <a:p>
              <a:endParaRPr lang="fr-FR"/>
            </a:p>
          </p:txBody>
        </p:sp>
        <p:sp>
          <p:nvSpPr>
            <p:cNvPr id="22" name="Triangle isocèle 21"/>
            <p:cNvSpPr>
              <a:spLocks/>
            </p:cNvSpPr>
            <p:nvPr/>
          </p:nvSpPr>
          <p:spPr>
            <a:xfrm rot="10800000" flipH="1">
              <a:off x="3562350" y="-27941"/>
              <a:ext cx="5581650" cy="809625"/>
            </a:xfrm>
            <a:prstGeom prst="triangle">
              <a:avLst>
                <a:gd name="adj" fmla="val 100000"/>
              </a:avLst>
            </a:prstGeom>
            <a:gradFill flip="none" rotWithShape="1">
              <a:gsLst>
                <a:gs pos="0">
                  <a:srgbClr val="89CB13"/>
                </a:gs>
                <a:gs pos="50000">
                  <a:srgbClr val="96DB1B"/>
                </a:gs>
                <a:gs pos="100000">
                  <a:srgbClr val="BCF25C"/>
                </a:gs>
              </a:gsLst>
              <a:path path="circle">
                <a:fillToRect l="100000" b="100000"/>
              </a:path>
              <a:tileRect t="-100000" r="-100000"/>
            </a:gradFill>
            <a:ln w="25400" cap="flat" cmpd="sng" algn="ctr">
              <a:solidFill>
                <a:sysClr val="window" lastClr="FFFFFF">
                  <a:lumMod val="95000"/>
                </a:sysClr>
              </a:solidFill>
              <a:prstDash val="solid"/>
            </a:ln>
            <a:effectLst/>
          </p:spPr>
          <p:txBody>
            <a:bodyPr rtlCol="0" anchor="ctr"/>
            <a:lstStyle/>
            <a:p>
              <a:endParaRPr lang="fr-FR"/>
            </a:p>
          </p:txBody>
        </p:sp>
        <p:sp>
          <p:nvSpPr>
            <p:cNvPr id="27" name="Zone de texte 2"/>
            <p:cNvSpPr txBox="1">
              <a:spLocks noChangeArrowheads="1"/>
            </p:cNvSpPr>
            <p:nvPr/>
          </p:nvSpPr>
          <p:spPr bwMode="auto">
            <a:xfrm>
              <a:off x="6948264" y="99461"/>
              <a:ext cx="1983740" cy="325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215477"/>
                  </a:solidFill>
                  <a:effectLst>
                    <a:glow rad="279400">
                      <a:schemeClr val="bg1">
                        <a:alpha val="23000"/>
                      </a:schemeClr>
                    </a:glow>
                  </a:effectLst>
                  <a:latin typeface="Calibri"/>
                  <a:ea typeface="Calibri"/>
                  <a:cs typeface="Times New Roman"/>
                </a:rPr>
                <a:t>w  w  w  .  w  i  s  i  o  .  f   r  </a:t>
              </a:r>
              <a:endParaRPr lang="fr-FR" sz="1100" dirty="0">
                <a:effectLst/>
                <a:latin typeface="Calibri"/>
                <a:ea typeface="Calibri"/>
                <a:cs typeface="Times New Roman"/>
              </a:endParaRPr>
            </a:p>
          </p:txBody>
        </p:sp>
        <p:sp>
          <p:nvSpPr>
            <p:cNvPr id="28"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0" name="Zone de texte 2"/>
          <p:cNvSpPr txBox="1">
            <a:spLocks noChangeArrowheads="1"/>
          </p:cNvSpPr>
          <p:nvPr/>
        </p:nvSpPr>
        <p:spPr bwMode="auto">
          <a:xfrm>
            <a:off x="6228184" y="831388"/>
            <a:ext cx="2592288" cy="365760"/>
          </a:xfrm>
          <a:prstGeom prst="rect">
            <a:avLst/>
          </a:prstGeom>
          <a:noFill/>
          <a:ln w="9525">
            <a:noFill/>
            <a:miter lim="800000"/>
            <a:headEnd/>
            <a:tailEnd/>
          </a:ln>
        </p:spPr>
        <p:txBody>
          <a:bodyPr rot="0" vert="horz" wrap="square" lIns="91440" tIns="45720" rIns="91440" bIns="45720" anchor="t" anchorCtr="0">
            <a:noAutofit/>
          </a:bodyPr>
          <a:lstStyle/>
          <a:p>
            <a:r>
              <a:rPr lang="fr-FR" sz="1400" b="1" dirty="0" smtClean="0">
                <a:solidFill>
                  <a:schemeClr val="bg1">
                    <a:lumMod val="95000"/>
                  </a:schemeClr>
                </a:solidFill>
              </a:rPr>
              <a:t>A quoi ça ressemble ?</a:t>
            </a:r>
            <a:endParaRPr lang="fr-FR" sz="1400" b="1" dirty="0">
              <a:solidFill>
                <a:schemeClr val="bg1">
                  <a:lumMod val="95000"/>
                </a:schemeClr>
              </a:solidFill>
            </a:endParaRPr>
          </a:p>
        </p:txBody>
      </p:sp>
      <p:sp>
        <p:nvSpPr>
          <p:cNvPr id="24" name="Zone de texte 2"/>
          <p:cNvSpPr txBox="1">
            <a:spLocks noChangeArrowheads="1"/>
          </p:cNvSpPr>
          <p:nvPr/>
        </p:nvSpPr>
        <p:spPr bwMode="auto">
          <a:xfrm>
            <a:off x="2339752" y="337220"/>
            <a:ext cx="3816424" cy="4184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dirty="0" smtClean="0">
                <a:solidFill>
                  <a:srgbClr val="215477"/>
                </a:solidFill>
                <a:effectLst>
                  <a:glow rad="279400">
                    <a:schemeClr val="bg1">
                      <a:alpha val="41000"/>
                    </a:schemeClr>
                  </a:glow>
                </a:effectLst>
                <a:latin typeface="Calibri"/>
                <a:ea typeface="Calibri"/>
                <a:cs typeface="Times New Roman"/>
              </a:rPr>
              <a:t>La </a:t>
            </a:r>
            <a:r>
              <a:rPr lang="fr-FR" dirty="0" err="1" smtClean="0">
                <a:solidFill>
                  <a:srgbClr val="215477"/>
                </a:solidFill>
                <a:effectLst>
                  <a:glow rad="279400">
                    <a:schemeClr val="bg1">
                      <a:alpha val="41000"/>
                    </a:schemeClr>
                  </a:glow>
                </a:effectLst>
                <a:latin typeface="Calibri"/>
                <a:ea typeface="Calibri"/>
                <a:cs typeface="Times New Roman"/>
              </a:rPr>
              <a:t>visio</a:t>
            </a:r>
            <a:r>
              <a:rPr lang="fr-FR" dirty="0" smtClean="0">
                <a:solidFill>
                  <a:srgbClr val="215477"/>
                </a:solidFill>
                <a:effectLst>
                  <a:glow rad="279400">
                    <a:schemeClr val="bg1">
                      <a:alpha val="41000"/>
                    </a:schemeClr>
                  </a:glow>
                </a:effectLst>
                <a:latin typeface="Calibri"/>
                <a:ea typeface="Calibri"/>
                <a:cs typeface="Times New Roman"/>
              </a:rPr>
              <a:t> HD partout , tout le temps</a:t>
            </a:r>
            <a:endParaRPr lang="fr-FR" sz="1100" dirty="0">
              <a:effectLst/>
              <a:latin typeface="Calibri"/>
              <a:ea typeface="Calibri"/>
              <a:cs typeface="Times New Roman"/>
            </a:endParaRPr>
          </a:p>
        </p:txBody>
      </p:sp>
      <p:grpSp>
        <p:nvGrpSpPr>
          <p:cNvPr id="25" name="Groupe 24"/>
          <p:cNvGrpSpPr/>
          <p:nvPr/>
        </p:nvGrpSpPr>
        <p:grpSpPr>
          <a:xfrm>
            <a:off x="107504" y="142735"/>
            <a:ext cx="2104368" cy="892663"/>
            <a:chOff x="218376" y="1735191"/>
            <a:chExt cx="4065592" cy="1724607"/>
          </a:xfrm>
        </p:grpSpPr>
        <p:pic>
          <p:nvPicPr>
            <p:cNvPr id="31" name="Image 30"/>
            <p:cNvPicPr>
              <a:picLocks noChangeAspect="1"/>
            </p:cNvPicPr>
            <p:nvPr/>
          </p:nvPicPr>
          <p:blipFill rotWithShape="1">
            <a:blip r:embed="rId11" cstate="print">
              <a:extLst>
                <a:ext uri="{28A0092B-C50C-407E-A947-70E740481C1C}">
                  <a14:useLocalDpi xmlns:a14="http://schemas.microsoft.com/office/drawing/2010/main" val="0"/>
                </a:ext>
              </a:extLst>
            </a:blip>
            <a:srcRect t="11709" b="-7559"/>
            <a:stretch/>
          </p:blipFill>
          <p:spPr>
            <a:xfrm>
              <a:off x="218376" y="1735191"/>
              <a:ext cx="4065592" cy="1724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 name="Rectangle 31"/>
            <p:cNvSpPr/>
            <p:nvPr/>
          </p:nvSpPr>
          <p:spPr>
            <a:xfrm>
              <a:off x="794440" y="2892429"/>
              <a:ext cx="3024336" cy="431353"/>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solidFill>
                    <a:schemeClr val="accent5">
                      <a:lumMod val="50000"/>
                    </a:schemeClr>
                  </a:solidFill>
                </a:rPr>
                <a:t>MOBILE</a:t>
              </a:r>
              <a:endParaRPr lang="fr-FR" sz="1600" b="1" dirty="0">
                <a:solidFill>
                  <a:srgbClr val="EE7816"/>
                </a:solidFill>
              </a:endParaRPr>
            </a:p>
          </p:txBody>
        </p:sp>
      </p:grpSp>
    </p:spTree>
    <p:custDataLst>
      <p:tags r:id="rId1"/>
    </p:custDataLst>
    <p:extLst>
      <p:ext uri="{BB962C8B-B14F-4D97-AF65-F5344CB8AC3E}">
        <p14:creationId xmlns:p14="http://schemas.microsoft.com/office/powerpoint/2010/main" val="3684700438"/>
      </p:ext>
    </p:extLst>
  </p:cSld>
  <p:clrMapOvr>
    <a:masterClrMapping/>
  </p:clrMapOvr>
  <mc:AlternateContent xmlns:mc="http://schemas.openxmlformats.org/markup-compatibility/2006" xmlns:p14="http://schemas.microsoft.com/office/powerpoint/2010/main">
    <mc:Choice Requires="p14">
      <p:transition spd="med" p14:dur="700" advTm="8858">
        <p:fade/>
      </p:transition>
    </mc:Choice>
    <mc:Fallback xmlns="">
      <p:transition spd="med" advTm="8858">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par>
                          <p:cTn id="34" fill="hold">
                            <p:stCondLst>
                              <p:cond delay="500"/>
                            </p:stCondLst>
                            <p:childTnLst>
                              <p:par>
                                <p:cTn id="35" presetID="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ags/tag10.xml><?xml version="1.0" encoding="utf-8"?>
<p:tagLst xmlns:a="http://schemas.openxmlformats.org/drawingml/2006/main" xmlns:r="http://schemas.openxmlformats.org/officeDocument/2006/relationships" xmlns:p="http://schemas.openxmlformats.org/presentationml/2006/main">
  <p:tag name="TIMING" val="|4.8"/>
</p:tagLst>
</file>

<file path=ppt/tags/tag2.xml><?xml version="1.0" encoding="utf-8"?>
<p:tagLst xmlns:a="http://schemas.openxmlformats.org/drawingml/2006/main" xmlns:r="http://schemas.openxmlformats.org/officeDocument/2006/relationships" xmlns:p="http://schemas.openxmlformats.org/presentationml/2006/main">
  <p:tag name="TIMING" val="|6.1"/>
</p:tagLst>
</file>

<file path=ppt/tags/tag3.xml><?xml version="1.0" encoding="utf-8"?>
<p:tagLst xmlns:a="http://schemas.openxmlformats.org/drawingml/2006/main" xmlns:r="http://schemas.openxmlformats.org/officeDocument/2006/relationships" xmlns:p="http://schemas.openxmlformats.org/presentationml/2006/main">
  <p:tag name="TIMING" val="|2.2|1.6|1.5|1.4"/>
</p:tagLst>
</file>

<file path=ppt/tags/tag4.xml><?xml version="1.0" encoding="utf-8"?>
<p:tagLst xmlns:a="http://schemas.openxmlformats.org/drawingml/2006/main" xmlns:r="http://schemas.openxmlformats.org/officeDocument/2006/relationships" xmlns:p="http://schemas.openxmlformats.org/presentationml/2006/main">
  <p:tag name="TIMING" val="|1.1|2.1|2"/>
</p:tagLst>
</file>

<file path=ppt/tags/tag5.xml><?xml version="1.0" encoding="utf-8"?>
<p:tagLst xmlns:a="http://schemas.openxmlformats.org/drawingml/2006/main" xmlns:r="http://schemas.openxmlformats.org/officeDocument/2006/relationships" xmlns:p="http://schemas.openxmlformats.org/presentationml/2006/main">
  <p:tag name="TIMING" val="|1.2|4|1.4|1.1|1.1|1.1|1.1"/>
</p:tagLst>
</file>

<file path=ppt/tags/tag6.xml><?xml version="1.0" encoding="utf-8"?>
<p:tagLst xmlns:a="http://schemas.openxmlformats.org/drawingml/2006/main" xmlns:r="http://schemas.openxmlformats.org/officeDocument/2006/relationships" xmlns:p="http://schemas.openxmlformats.org/presentationml/2006/main">
  <p:tag name="TIMING" val="|1.2|1.9|1.7|1.3|1.4|1.8|2.2"/>
</p:tagLst>
</file>

<file path=ppt/tags/tag7.xml><?xml version="1.0" encoding="utf-8"?>
<p:tagLst xmlns:a="http://schemas.openxmlformats.org/drawingml/2006/main" xmlns:r="http://schemas.openxmlformats.org/officeDocument/2006/relationships" xmlns:p="http://schemas.openxmlformats.org/presentationml/2006/main">
  <p:tag name="TIMING" val="|2.3|1.7"/>
</p:tagLst>
</file>

<file path=ppt/tags/tag8.xml><?xml version="1.0" encoding="utf-8"?>
<p:tagLst xmlns:a="http://schemas.openxmlformats.org/drawingml/2006/main" xmlns:r="http://schemas.openxmlformats.org/officeDocument/2006/relationships" xmlns:p="http://schemas.openxmlformats.org/presentationml/2006/main">
  <p:tag name="TIMING" val="|0.6|1.6"/>
</p:tagLst>
</file>

<file path=ppt/tags/tag9.xml><?xml version="1.0" encoding="utf-8"?>
<p:tagLst xmlns:a="http://schemas.openxmlformats.org/drawingml/2006/main" xmlns:r="http://schemas.openxmlformats.org/officeDocument/2006/relationships" xmlns:p="http://schemas.openxmlformats.org/presentationml/2006/main">
  <p:tag name="TIMING" val="|3.6|1.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5484</TotalTime>
  <Words>1519</Words>
  <Application>Microsoft Macintosh PowerPoint</Application>
  <PresentationFormat>Présentation à l'écran (16:10)</PresentationFormat>
  <Paragraphs>244</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DWPro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 GASTEL</dc:creator>
  <cp:lastModifiedBy>Mathieu Fancelli</cp:lastModifiedBy>
  <cp:revision>244</cp:revision>
  <cp:lastPrinted>2012-02-08T14:46:15Z</cp:lastPrinted>
  <dcterms:created xsi:type="dcterms:W3CDTF">2011-09-19T15:22:08Z</dcterms:created>
  <dcterms:modified xsi:type="dcterms:W3CDTF">2013-02-18T16:07:18Z</dcterms:modified>
</cp:coreProperties>
</file>