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70" r:id="rId2"/>
    <p:sldId id="371" r:id="rId3"/>
    <p:sldId id="378" r:id="rId4"/>
    <p:sldId id="379" r:id="rId5"/>
    <p:sldId id="380" r:id="rId6"/>
    <p:sldId id="376" r:id="rId7"/>
    <p:sldId id="377" r:id="rId8"/>
    <p:sldId id="375" r:id="rId9"/>
    <p:sldId id="348" r:id="rId10"/>
    <p:sldId id="349" r:id="rId11"/>
    <p:sldId id="352" r:id="rId12"/>
    <p:sldId id="346" r:id="rId13"/>
    <p:sldId id="374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</p:sldIdLst>
  <p:sldSz cx="9144000" cy="5143500" type="screen16x9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C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81528" autoAdjust="0"/>
  </p:normalViewPr>
  <p:slideViewPr>
    <p:cSldViewPr snapToGrid="0" showGuides="1">
      <p:cViewPr>
        <p:scale>
          <a:sx n="100" d="100"/>
          <a:sy n="100" d="100"/>
        </p:scale>
        <p:origin x="-394" y="-101"/>
      </p:cViewPr>
      <p:guideLst>
        <p:guide orient="horz" pos="1439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99999999999999E-2"/>
          <c:y val="0.18348623853210999"/>
          <c:w val="0.80169574803149601"/>
          <c:h val="0.67021425991475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720p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UVC 1100</c:v>
                </c:pt>
                <c:pt idx="1">
                  <c:v>UVC 3300</c:v>
                </c:pt>
                <c:pt idx="2">
                  <c:v>*UVC 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480p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UVC 1100</c:v>
                </c:pt>
                <c:pt idx="1">
                  <c:v>UVC 3300</c:v>
                </c:pt>
                <c:pt idx="2">
                  <c:v>*UVC VM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360p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UVC 1100</c:v>
                </c:pt>
                <c:pt idx="1">
                  <c:v>UVC 3300</c:v>
                </c:pt>
                <c:pt idx="2">
                  <c:v>*UVC VM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</c:v>
                </c:pt>
                <c:pt idx="1">
                  <c:v>60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686848"/>
        <c:axId val="32688384"/>
      </c:barChart>
      <c:catAx>
        <c:axId val="32686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32688384"/>
        <c:crosses val="autoZero"/>
        <c:auto val="1"/>
        <c:lblAlgn val="ctr"/>
        <c:lblOffset val="100"/>
        <c:noMultiLvlLbl val="0"/>
      </c:catAx>
      <c:valAx>
        <c:axId val="32688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68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69574803149604"/>
          <c:y val="0.342094921621036"/>
          <c:w val="0.13030425196850401"/>
          <c:h val="0.31580986780322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9EB3-05B0-5C46-8DD8-90B668BFD2C0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6CDF-CD4F-2942-A904-EABF106E85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482E-C9CD-4145-9184-34A34D1749A7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6DAA-E700-4070-8CD4-8A69FB1CF48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14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18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22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25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28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32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CF69D2A5-B528-F147-B5E9-719A17351AC7}" type="slidenum">
              <a:rPr lang="en-US" sz="1200">
                <a:cs typeface="Arial" charset="0"/>
              </a:rPr>
              <a:pPr eaLnBrk="1" hangingPunct="1"/>
              <a:t>6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D938-1292-42F7-97B7-78D3D0B48F9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9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6DAA-E700-4070-8CD4-8A69FB1CF4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-1"/>
            <a:ext cx="9144000" cy="38896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6072" y="363474"/>
            <a:ext cx="7315200" cy="1440180"/>
          </a:xfrm>
          <a:noFill/>
        </p:spPr>
        <p:txBody>
          <a:bodyPr anchor="b"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Title,</a:t>
            </a:r>
            <a:br>
              <a:rPr lang="en-US" dirty="0" smtClean="0"/>
            </a:br>
            <a:r>
              <a:rPr lang="en-US" dirty="0" smtClean="0"/>
              <a:t>Title Case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4320" y="4158969"/>
            <a:ext cx="4389120" cy="61722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Month/Day/Year</a:t>
            </a:r>
          </a:p>
          <a:p>
            <a:r>
              <a:rPr lang="en-US" dirty="0" smtClean="0"/>
              <a:t>Presented by: </a:t>
            </a:r>
            <a:endParaRPr lang="en-US" dirty="0"/>
          </a:p>
        </p:txBody>
      </p:sp>
      <p:sp>
        <p:nvSpPr>
          <p:cNvPr id="15" name="100/40 Orange"/>
          <p:cNvSpPr>
            <a:spLocks noChangeAspect="1" noEditPoints="1"/>
          </p:cNvSpPr>
          <p:nvPr userDrawn="1"/>
        </p:nvSpPr>
        <p:spPr bwMode="auto">
          <a:xfrm rot="10800000">
            <a:off x="7328650" y="2562803"/>
            <a:ext cx="1815350" cy="1326061"/>
          </a:xfrm>
          <a:custGeom>
            <a:avLst/>
            <a:gdLst/>
            <a:ahLst/>
            <a:cxnLst>
              <a:cxn ang="0">
                <a:pos x="1365" y="1582"/>
              </a:cxn>
              <a:cxn ang="0">
                <a:pos x="1365" y="1582"/>
              </a:cxn>
              <a:cxn ang="0">
                <a:pos x="1365" y="1582"/>
              </a:cxn>
              <a:cxn ang="0">
                <a:pos x="708" y="1582"/>
              </a:cxn>
              <a:cxn ang="0">
                <a:pos x="0" y="792"/>
              </a:cxn>
              <a:cxn ang="0">
                <a:pos x="0" y="792"/>
              </a:cxn>
              <a:cxn ang="0">
                <a:pos x="0" y="790"/>
              </a:cxn>
              <a:cxn ang="0">
                <a:pos x="0" y="790"/>
              </a:cxn>
              <a:cxn ang="0">
                <a:pos x="0" y="790"/>
              </a:cxn>
              <a:cxn ang="0">
                <a:pos x="708" y="0"/>
              </a:cxn>
              <a:cxn ang="0">
                <a:pos x="1365" y="0"/>
              </a:cxn>
              <a:cxn ang="0">
                <a:pos x="977" y="434"/>
              </a:cxn>
              <a:cxn ang="0">
                <a:pos x="2148" y="434"/>
              </a:cxn>
              <a:cxn ang="0">
                <a:pos x="2148" y="1148"/>
              </a:cxn>
              <a:cxn ang="0">
                <a:pos x="977" y="1148"/>
              </a:cxn>
              <a:cxn ang="0">
                <a:pos x="1365" y="1582"/>
              </a:cxn>
            </a:cxnLst>
            <a:rect l="0" t="0" r="r" b="b"/>
            <a:pathLst>
              <a:path w="2148" h="1582">
                <a:moveTo>
                  <a:pt x="1365" y="1582"/>
                </a:moveTo>
                <a:lnTo>
                  <a:pt x="1365" y="1582"/>
                </a:lnTo>
                <a:close/>
                <a:moveTo>
                  <a:pt x="1365" y="1582"/>
                </a:moveTo>
                <a:lnTo>
                  <a:pt x="708" y="1582"/>
                </a:lnTo>
                <a:lnTo>
                  <a:pt x="0" y="792"/>
                </a:lnTo>
                <a:lnTo>
                  <a:pt x="0" y="792"/>
                </a:lnTo>
                <a:lnTo>
                  <a:pt x="0" y="790"/>
                </a:lnTo>
                <a:lnTo>
                  <a:pt x="0" y="790"/>
                </a:lnTo>
                <a:lnTo>
                  <a:pt x="0" y="790"/>
                </a:lnTo>
                <a:lnTo>
                  <a:pt x="708" y="0"/>
                </a:lnTo>
                <a:lnTo>
                  <a:pt x="1365" y="0"/>
                </a:lnTo>
                <a:lnTo>
                  <a:pt x="977" y="434"/>
                </a:lnTo>
                <a:lnTo>
                  <a:pt x="2148" y="434"/>
                </a:lnTo>
                <a:lnTo>
                  <a:pt x="2148" y="1148"/>
                </a:lnTo>
                <a:lnTo>
                  <a:pt x="977" y="1148"/>
                </a:lnTo>
                <a:lnTo>
                  <a:pt x="1365" y="1582"/>
                </a:lnTo>
                <a:close/>
              </a:path>
            </a:pathLst>
          </a:custGeom>
          <a:solidFill>
            <a:schemeClr val="accent2">
              <a:lumMod val="75000"/>
              <a:alpha val="8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100 Orange"/>
          <p:cNvSpPr>
            <a:spLocks/>
          </p:cNvSpPr>
          <p:nvPr userDrawn="1"/>
        </p:nvSpPr>
        <p:spPr bwMode="auto">
          <a:xfrm rot="5400000">
            <a:off x="6134513" y="1996083"/>
            <a:ext cx="1023310" cy="1787333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Blue"/>
          <p:cNvSpPr>
            <a:spLocks/>
          </p:cNvSpPr>
          <p:nvPr userDrawn="1"/>
        </p:nvSpPr>
        <p:spPr bwMode="auto">
          <a:xfrm rot="5400000">
            <a:off x="6352201" y="2415994"/>
            <a:ext cx="1087306" cy="1858435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100 Orange"/>
          <p:cNvSpPr>
            <a:spLocks/>
          </p:cNvSpPr>
          <p:nvPr userDrawn="1"/>
        </p:nvSpPr>
        <p:spPr bwMode="auto">
          <a:xfrm rot="5400000">
            <a:off x="7396293" y="2523675"/>
            <a:ext cx="937098" cy="1559631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100/80 Orange"/>
          <p:cNvSpPr>
            <a:spLocks/>
          </p:cNvSpPr>
          <p:nvPr userDrawn="1"/>
        </p:nvSpPr>
        <p:spPr bwMode="auto">
          <a:xfrm rot="5400000">
            <a:off x="5616957" y="2579561"/>
            <a:ext cx="699358" cy="1143352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tx2">
              <a:alpha val="5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20" y="4416299"/>
            <a:ext cx="1678509" cy="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-1194"/>
            <a:ext cx="9144000" cy="4572000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rtlCol="0" anchor="ctr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0" spc="-5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3120" y="1296520"/>
            <a:ext cx="4937760" cy="10972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Main Headline/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3120" y="2423763"/>
            <a:ext cx="4937760" cy="685800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219075" indent="0">
              <a:buNone/>
              <a:defRPr sz="2000" b="0">
                <a:solidFill>
                  <a:schemeClr val="bg1"/>
                </a:solidFill>
              </a:defRPr>
            </a:lvl2pPr>
            <a:lvl3pPr marL="687388" indent="0">
              <a:buNone/>
              <a:defRPr sz="2000" b="0">
                <a:solidFill>
                  <a:schemeClr val="bg1"/>
                </a:solidFill>
              </a:defRPr>
            </a:lvl3pPr>
            <a:lvl4pPr marL="1257300" indent="0">
              <a:buNone/>
              <a:defRPr sz="2000" b="0">
                <a:solidFill>
                  <a:schemeClr val="bg1"/>
                </a:solidFill>
              </a:defRPr>
            </a:lvl4pPr>
            <a:lvl5pPr marL="1831975" indent="0">
              <a:buNone/>
              <a:defRPr sz="2000" b="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Subhead line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43950" y="4873700"/>
            <a:ext cx="381000" cy="285750"/>
          </a:xfrm>
        </p:spPr>
        <p:txBody>
          <a:bodyPr/>
          <a:lstStyle>
            <a:lvl1pPr>
              <a:defRPr/>
            </a:lvl1pPr>
          </a:lstStyle>
          <a:p>
            <a:fld id="{E03ABEE2-47C7-410F-83B8-C1FA01412AD1}" type="slidenum">
              <a:rPr lang="en-US"/>
              <a:pPr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328" y="4738709"/>
            <a:ext cx="1188720" cy="3404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301110" y="4888487"/>
            <a:ext cx="1713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6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©Logitech. All Rights Reserved.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926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94"/>
            <a:ext cx="4572000" cy="4572000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rtlCol="0" anchor="ctr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0" spc="-5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023" y="1242706"/>
            <a:ext cx="3657600" cy="315468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 b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ABEE2-47C7-410F-83B8-C1FA01412AD1}" type="slidenum">
              <a:rPr lang="en-US"/>
              <a:pPr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328" y="4738709"/>
            <a:ext cx="1188720" cy="3404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01110" y="4888487"/>
            <a:ext cx="1713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6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©Logitech. All Rights Reserved. Confidential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297680" y="0"/>
            <a:ext cx="4846320" cy="457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43"/>
          <p:cNvSpPr txBox="1">
            <a:spLocks/>
          </p:cNvSpPr>
          <p:nvPr userDrawn="1"/>
        </p:nvSpPr>
        <p:spPr>
          <a:xfrm>
            <a:off x="4173160" y="1346229"/>
            <a:ext cx="5344280" cy="686217"/>
          </a:xfrm>
          <a:prstGeom prst="rect">
            <a:avLst/>
          </a:prstGeom>
          <a:noFill/>
        </p:spPr>
        <p:txBody>
          <a:bodyPr anchor="ctr"/>
          <a:lstStyle>
            <a:lvl1pPr marL="3444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9pPr>
          </a:lstStyle>
          <a:p>
            <a:pPr marL="0" algn="ctr"/>
            <a:r>
              <a:rPr lang="en-US" sz="3600" dirty="0" smtClean="0">
                <a:solidFill>
                  <a:schemeClr val="accent2"/>
                </a:solidFill>
              </a:rPr>
              <a:t>FPO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5611410" y="9742"/>
            <a:ext cx="2926080" cy="10972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Inser</a:t>
            </a:r>
            <a:r>
              <a:rPr lang="en-US" sz="1200" b="0" dirty="0" smtClean="0">
                <a:latin typeface="+mn-lt"/>
              </a:rPr>
              <a:t>t photo.</a:t>
            </a:r>
          </a:p>
          <a:p>
            <a:pPr defTabSz="2057400"/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Crop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image to be 5" tall </a:t>
            </a:r>
            <a:r>
              <a:rPr lang="en-US" sz="1200" b="0" dirty="0">
                <a:latin typeface="+mn-lt"/>
              </a:rPr>
              <a:t>and </a:t>
            </a:r>
            <a:r>
              <a:rPr lang="en-US" sz="1200" b="0" dirty="0" smtClean="0">
                <a:latin typeface="+mn-lt"/>
              </a:rPr>
              <a:t>5.3"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wide.</a:t>
            </a:r>
          </a:p>
          <a:p>
            <a:pPr defTabSz="2057400"/>
            <a:r>
              <a:rPr lang="en-US" sz="1200" b="0" dirty="0" smtClean="0">
                <a:latin typeface="+mn-lt"/>
              </a:rPr>
              <a:t>Delete this note and  FPO from the master slide prior to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9387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0"/>
            <a:ext cx="841248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sentence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04" y="801762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04" y="1281584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1762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158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041EC-4E58-4111-8484-E66795B8AA3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sentence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81717-2B09-41AE-85EA-467BFC30A21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EFAAF-7331-444B-8C33-C7462C01AC30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5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328" y="4738709"/>
            <a:ext cx="1188720" cy="3404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01110" y="4888487"/>
            <a:ext cx="1713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6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©Logitech. All Rights Reserved. Confidential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018" y="4140299"/>
            <a:ext cx="6400800" cy="480060"/>
          </a:xfrm>
          <a:noFill/>
        </p:spPr>
        <p:txBody>
          <a:bodyPr tIns="0" bIns="0" anchor="b"/>
          <a:lstStyle>
            <a:lvl1pPr marL="0" indent="0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2018" y="4693277"/>
            <a:ext cx="6400800" cy="34290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Month/Day/Year  </a:t>
            </a:r>
            <a:r>
              <a:rPr lang="en-US" dirty="0" smtClean="0">
                <a:latin typeface="Arial"/>
                <a:cs typeface="Arial"/>
              </a:rPr>
              <a:t>|  </a:t>
            </a:r>
            <a:r>
              <a:rPr lang="en-US" dirty="0" smtClean="0"/>
              <a:t>Presented by: </a:t>
            </a:r>
            <a:endParaRPr lang="en-US" dirty="0"/>
          </a:p>
        </p:txBody>
      </p:sp>
      <p:pic>
        <p:nvPicPr>
          <p:cNvPr id="6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20" y="4599172"/>
            <a:ext cx="1678509" cy="480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411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43"/>
          <p:cNvSpPr txBox="1">
            <a:spLocks/>
          </p:cNvSpPr>
          <p:nvPr userDrawn="1"/>
        </p:nvSpPr>
        <p:spPr>
          <a:xfrm>
            <a:off x="1899860" y="2120703"/>
            <a:ext cx="5344280" cy="686217"/>
          </a:xfrm>
          <a:prstGeom prst="rect">
            <a:avLst/>
          </a:prstGeom>
          <a:noFill/>
        </p:spPr>
        <p:txBody>
          <a:bodyPr anchor="ctr"/>
          <a:lstStyle>
            <a:lvl1pPr marL="344488" indent="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Century Gothic" pitchFamily="34" charset="0"/>
              </a:defRPr>
            </a:lvl9pPr>
          </a:lstStyle>
          <a:p>
            <a:pPr marL="0" algn="ctr"/>
            <a:r>
              <a:rPr lang="en-US" sz="3600" dirty="0" smtClean="0">
                <a:solidFill>
                  <a:schemeClr val="accent2"/>
                </a:solidFill>
              </a:rPr>
              <a:t>FPO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84521" y="390746"/>
            <a:ext cx="2194560" cy="123444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Inser</a:t>
            </a:r>
            <a:r>
              <a:rPr lang="en-US" sz="1200" b="0" dirty="0" smtClean="0">
                <a:latin typeface="+mn-lt"/>
              </a:rPr>
              <a:t>t photo.</a:t>
            </a:r>
          </a:p>
          <a:p>
            <a:pPr defTabSz="2057400"/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Crop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image to be 4.5" tall </a:t>
            </a:r>
            <a:r>
              <a:rPr lang="en-US" sz="1200" b="0" dirty="0">
                <a:latin typeface="+mn-lt"/>
              </a:rPr>
              <a:t>and 10</a:t>
            </a:r>
            <a:r>
              <a:rPr lang="en-US" sz="1200" b="0" dirty="0" smtClean="0">
                <a:latin typeface="+mn-lt"/>
              </a:rPr>
              <a:t>"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wide.</a:t>
            </a:r>
          </a:p>
          <a:p>
            <a:pPr defTabSz="2057400"/>
            <a:r>
              <a:rPr lang="en-US" sz="1200" b="0" dirty="0">
                <a:latin typeface="+mn-lt"/>
              </a:rPr>
              <a:t>Delete this note and  </a:t>
            </a:r>
            <a:r>
              <a:rPr lang="en-US" sz="1200" b="0" dirty="0" smtClean="0">
                <a:latin typeface="+mn-lt"/>
              </a:rPr>
              <a:t>FPO from the master slide prior </a:t>
            </a:r>
            <a:r>
              <a:rPr lang="en-US" sz="1200" b="0" dirty="0">
                <a:latin typeface="+mn-lt"/>
              </a:rPr>
              <a:t>to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3077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sentence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4C559-332C-412B-A5A4-E7570828F21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14350"/>
            <a:ext cx="9144000" cy="295466"/>
          </a:xfrm>
          <a:prstGeom prst="rect">
            <a:avLst/>
          </a:prstGeom>
          <a:solidFill>
            <a:srgbClr val="B3B4B6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b="0" dirty="0" smtClean="0">
              <a:solidFill>
                <a:srgbClr val="B3B4B6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0"/>
            <a:ext cx="8412480" cy="514350"/>
          </a:xfrm>
        </p:spPr>
        <p:txBody>
          <a:bodyPr/>
          <a:lstStyle/>
          <a:p>
            <a:r>
              <a:rPr lang="en-US" dirty="0" smtClean="0"/>
              <a:t>Slide title, sentence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23" y="1027388"/>
            <a:ext cx="8412480" cy="3497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4C559-332C-412B-A5A4-E7570828F2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26637"/>
            <a:ext cx="8412480" cy="274320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Subhead text,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72201" y="511807"/>
            <a:ext cx="2971800" cy="405993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Interior slide option 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23" y="628650"/>
            <a:ext cx="557784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4C559-332C-412B-A5A4-E7570828F2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4335" y="726243"/>
            <a:ext cx="2560320" cy="37719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233363" indent="-233363">
              <a:defRPr sz="1400"/>
            </a:lvl2pPr>
          </a:lstStyle>
          <a:p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Level two bullet</a:t>
            </a:r>
          </a:p>
          <a:p>
            <a:pPr lvl="1"/>
            <a:r>
              <a:rPr lang="en-US" dirty="0" smtClean="0"/>
              <a:t>To change level of type, click the “Increase the list level” button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084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11807"/>
            <a:ext cx="4572000" cy="40599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Interior comparison slide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23" y="2425119"/>
            <a:ext cx="3657600" cy="198882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517525" indent="-298450"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600" b="0"/>
            </a:lvl3pPr>
            <a:lvl4pPr>
              <a:defRPr sz="1100" b="0"/>
            </a:lvl4pPr>
            <a:lvl5pPr>
              <a:defRPr sz="105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4C559-332C-412B-A5A4-E7570828F2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045" y="941238"/>
            <a:ext cx="2743200" cy="130302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052311" y="2425119"/>
            <a:ext cx="3657600" cy="198882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517525" indent="-298450"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600" b="0"/>
            </a:lvl3pPr>
            <a:lvl4pPr>
              <a:defRPr sz="1100" b="0"/>
            </a:lvl4pPr>
            <a:lvl5pPr>
              <a:defRPr sz="105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84333" y="941238"/>
            <a:ext cx="2743200" cy="130302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759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Interior comparison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4C559-332C-412B-A5A4-E7570828F2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2913" y="1234440"/>
            <a:ext cx="4206240" cy="267462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829018" y="1234440"/>
            <a:ext cx="3931920" cy="315468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517525" indent="-298450"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600" b="0"/>
            </a:lvl3pPr>
            <a:lvl4pPr>
              <a:defRPr sz="1100" b="0"/>
            </a:lvl4pPr>
            <a:lvl5pPr>
              <a:defRPr sz="105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615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0"/>
            <a:ext cx="8412480" cy="514350"/>
          </a:xfrm>
        </p:spPr>
        <p:txBody>
          <a:bodyPr/>
          <a:lstStyle/>
          <a:p>
            <a:r>
              <a:rPr lang="en-US" dirty="0" smtClean="0"/>
              <a:t>Interior two-column slide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023" y="628650"/>
            <a:ext cx="4023360" cy="3886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7338" indent="-287338">
              <a:buClr>
                <a:schemeClr val="tx1"/>
              </a:buClr>
              <a:defRPr sz="1400" b="0">
                <a:solidFill>
                  <a:schemeClr val="tx1"/>
                </a:solidFill>
              </a:defRPr>
            </a:lvl2pPr>
            <a:lvl3pPr marL="627063" indent="-287338">
              <a:defRPr sz="1400" b="0">
                <a:solidFill>
                  <a:schemeClr val="accent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1143" y="628650"/>
            <a:ext cx="4023360" cy="3886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287338" indent="-287338">
              <a:buClr>
                <a:schemeClr val="tx1"/>
              </a:buClr>
              <a:defRPr sz="1400" b="0">
                <a:solidFill>
                  <a:schemeClr val="tx1"/>
                </a:solidFill>
              </a:defRPr>
            </a:lvl2pPr>
            <a:lvl3pPr marL="627063" indent="-280988">
              <a:defRPr sz="1400">
                <a:solidFill>
                  <a:schemeClr val="accent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ABEE2-47C7-410F-83B8-C1FA01412AD1}" type="slidenum">
              <a:rPr lang="en-US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rot="10800000">
            <a:off x="0" y="4569612"/>
            <a:ext cx="9144002" cy="1193"/>
          </a:xfrm>
          <a:prstGeom prst="line">
            <a:avLst/>
          </a:prstGeom>
          <a:noFill/>
          <a:ln w="9525" cap="flat" cmpd="sng" algn="ctr">
            <a:solidFill>
              <a:srgbClr val="E67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-1194"/>
            <a:ext cx="9144000" cy="4096512"/>
          </a:xfrm>
          <a:prstGeom prst="rect">
            <a:avLst/>
          </a:prstGeom>
          <a:solidFill>
            <a:schemeClr val="accent2"/>
          </a:solidFill>
        </p:spPr>
        <p:txBody>
          <a:bodyPr wrap="square" tIns="137160" rtlCol="0" anchor="ctr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0" spc="-5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88" y="770186"/>
            <a:ext cx="4937760" cy="14401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Goes Here,</a:t>
            </a:r>
            <a:br>
              <a:rPr lang="en-US" dirty="0" smtClean="0"/>
            </a:br>
            <a:r>
              <a:rPr lang="en-US" dirty="0" smtClean="0"/>
              <a:t>Title Case</a:t>
            </a:r>
            <a:endParaRPr lang="en-US" dirty="0"/>
          </a:p>
        </p:txBody>
      </p:sp>
      <p:sp>
        <p:nvSpPr>
          <p:cNvPr id="23" name="100/40 Orange"/>
          <p:cNvSpPr>
            <a:spLocks noChangeAspect="1" noEditPoints="1"/>
          </p:cNvSpPr>
          <p:nvPr userDrawn="1"/>
        </p:nvSpPr>
        <p:spPr bwMode="auto">
          <a:xfrm>
            <a:off x="6309360" y="2124414"/>
            <a:ext cx="1773143" cy="1295228"/>
          </a:xfrm>
          <a:custGeom>
            <a:avLst/>
            <a:gdLst/>
            <a:ahLst/>
            <a:cxnLst>
              <a:cxn ang="0">
                <a:pos x="1365" y="1582"/>
              </a:cxn>
              <a:cxn ang="0">
                <a:pos x="1365" y="1582"/>
              </a:cxn>
              <a:cxn ang="0">
                <a:pos x="1365" y="1582"/>
              </a:cxn>
              <a:cxn ang="0">
                <a:pos x="708" y="1582"/>
              </a:cxn>
              <a:cxn ang="0">
                <a:pos x="0" y="792"/>
              </a:cxn>
              <a:cxn ang="0">
                <a:pos x="0" y="792"/>
              </a:cxn>
              <a:cxn ang="0">
                <a:pos x="0" y="790"/>
              </a:cxn>
              <a:cxn ang="0">
                <a:pos x="0" y="790"/>
              </a:cxn>
              <a:cxn ang="0">
                <a:pos x="0" y="790"/>
              </a:cxn>
              <a:cxn ang="0">
                <a:pos x="708" y="0"/>
              </a:cxn>
              <a:cxn ang="0">
                <a:pos x="1365" y="0"/>
              </a:cxn>
              <a:cxn ang="0">
                <a:pos x="977" y="434"/>
              </a:cxn>
              <a:cxn ang="0">
                <a:pos x="2148" y="434"/>
              </a:cxn>
              <a:cxn ang="0">
                <a:pos x="2148" y="1148"/>
              </a:cxn>
              <a:cxn ang="0">
                <a:pos x="977" y="1148"/>
              </a:cxn>
              <a:cxn ang="0">
                <a:pos x="1365" y="1582"/>
              </a:cxn>
            </a:cxnLst>
            <a:rect l="0" t="0" r="r" b="b"/>
            <a:pathLst>
              <a:path w="2148" h="1582">
                <a:moveTo>
                  <a:pt x="1365" y="1582"/>
                </a:moveTo>
                <a:lnTo>
                  <a:pt x="1365" y="1582"/>
                </a:lnTo>
                <a:close/>
                <a:moveTo>
                  <a:pt x="1365" y="1582"/>
                </a:moveTo>
                <a:lnTo>
                  <a:pt x="708" y="1582"/>
                </a:lnTo>
                <a:lnTo>
                  <a:pt x="0" y="792"/>
                </a:lnTo>
                <a:lnTo>
                  <a:pt x="0" y="792"/>
                </a:lnTo>
                <a:lnTo>
                  <a:pt x="0" y="790"/>
                </a:lnTo>
                <a:lnTo>
                  <a:pt x="0" y="790"/>
                </a:lnTo>
                <a:lnTo>
                  <a:pt x="0" y="790"/>
                </a:lnTo>
                <a:lnTo>
                  <a:pt x="708" y="0"/>
                </a:lnTo>
                <a:lnTo>
                  <a:pt x="1365" y="0"/>
                </a:lnTo>
                <a:lnTo>
                  <a:pt x="977" y="434"/>
                </a:lnTo>
                <a:lnTo>
                  <a:pt x="2148" y="434"/>
                </a:lnTo>
                <a:lnTo>
                  <a:pt x="2148" y="1148"/>
                </a:lnTo>
                <a:lnTo>
                  <a:pt x="977" y="1148"/>
                </a:lnTo>
                <a:lnTo>
                  <a:pt x="1365" y="1582"/>
                </a:lnTo>
                <a:close/>
              </a:path>
            </a:pathLst>
          </a:custGeom>
          <a:solidFill>
            <a:schemeClr val="accent2">
              <a:lumMod val="75000"/>
              <a:alpha val="8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100/80 Orange"/>
          <p:cNvSpPr>
            <a:spLocks/>
          </p:cNvSpPr>
          <p:nvPr userDrawn="1"/>
        </p:nvSpPr>
        <p:spPr bwMode="auto">
          <a:xfrm rot="16200000">
            <a:off x="7089756" y="2426091"/>
            <a:ext cx="755222" cy="1234680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>
              <a:lumMod val="50000"/>
              <a:alpha val="78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100 Orange"/>
          <p:cNvSpPr>
            <a:spLocks/>
          </p:cNvSpPr>
          <p:nvPr userDrawn="1"/>
        </p:nvSpPr>
        <p:spPr bwMode="auto">
          <a:xfrm>
            <a:off x="7719025" y="1904877"/>
            <a:ext cx="726789" cy="1198018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100 Orange"/>
          <p:cNvSpPr>
            <a:spLocks/>
          </p:cNvSpPr>
          <p:nvPr userDrawn="1"/>
        </p:nvSpPr>
        <p:spPr bwMode="auto">
          <a:xfrm>
            <a:off x="8783998" y="1904877"/>
            <a:ext cx="360002" cy="634246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Blue"/>
          <p:cNvSpPr>
            <a:spLocks/>
          </p:cNvSpPr>
          <p:nvPr userDrawn="1"/>
        </p:nvSpPr>
        <p:spPr bwMode="auto">
          <a:xfrm>
            <a:off x="8082502" y="1167854"/>
            <a:ext cx="875995" cy="1439851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100/70 Blue"/>
          <p:cNvSpPr>
            <a:spLocks noChangeAspect="1"/>
          </p:cNvSpPr>
          <p:nvPr userDrawn="1"/>
        </p:nvSpPr>
        <p:spPr bwMode="auto">
          <a:xfrm>
            <a:off x="7688636" y="2740893"/>
            <a:ext cx="803683" cy="1351355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100/40 Orange"/>
          <p:cNvSpPr>
            <a:spLocks/>
          </p:cNvSpPr>
          <p:nvPr userDrawn="1"/>
        </p:nvSpPr>
        <p:spPr bwMode="auto">
          <a:xfrm>
            <a:off x="8198863" y="2214925"/>
            <a:ext cx="849184" cy="1206118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333" y="0"/>
              </a:cxn>
              <a:cxn ang="0">
                <a:pos x="0" y="299"/>
              </a:cxn>
              <a:cxn ang="0">
                <a:pos x="0" y="577"/>
              </a:cxn>
              <a:cxn ang="0">
                <a:pos x="183" y="412"/>
              </a:cxn>
              <a:cxn ang="0">
                <a:pos x="183" y="1123"/>
              </a:cxn>
              <a:cxn ang="0">
                <a:pos x="484" y="1123"/>
              </a:cxn>
              <a:cxn ang="0">
                <a:pos x="484" y="412"/>
              </a:cxn>
              <a:cxn ang="0">
                <a:pos x="668" y="577"/>
              </a:cxn>
              <a:cxn ang="0">
                <a:pos x="668" y="299"/>
              </a:cxn>
              <a:cxn ang="0">
                <a:pos x="333" y="0"/>
              </a:cxn>
              <a:cxn ang="0">
                <a:pos x="333" y="0"/>
              </a:cxn>
            </a:cxnLst>
            <a:rect l="0" t="0" r="r" b="b"/>
            <a:pathLst>
              <a:path w="668" h="1123">
                <a:moveTo>
                  <a:pt x="333" y="0"/>
                </a:move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333" y="0"/>
                </a:lnTo>
                <a:lnTo>
                  <a:pt x="0" y="299"/>
                </a:lnTo>
                <a:lnTo>
                  <a:pt x="0" y="577"/>
                </a:lnTo>
                <a:lnTo>
                  <a:pt x="183" y="412"/>
                </a:lnTo>
                <a:lnTo>
                  <a:pt x="183" y="1123"/>
                </a:lnTo>
                <a:lnTo>
                  <a:pt x="484" y="1123"/>
                </a:lnTo>
                <a:lnTo>
                  <a:pt x="484" y="412"/>
                </a:lnTo>
                <a:lnTo>
                  <a:pt x="668" y="577"/>
                </a:lnTo>
                <a:lnTo>
                  <a:pt x="668" y="299"/>
                </a:lnTo>
                <a:lnTo>
                  <a:pt x="333" y="0"/>
                </a:lnTo>
                <a:lnTo>
                  <a:pt x="333" y="0"/>
                </a:ln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6" descr="LS_logo_color®-withLogitech-CMYK-med-s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20" y="4416299"/>
            <a:ext cx="1678509" cy="4807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301110" y="4888487"/>
            <a:ext cx="1713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6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©Logitech. All Rights Reserved.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0"/>
            <a:ext cx="841248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023" y="628650"/>
            <a:ext cx="84124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3950" y="48737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defRPr sz="700" b="0">
                <a:solidFill>
                  <a:srgbClr val="333333"/>
                </a:solidFill>
                <a:latin typeface="+mn-lt"/>
              </a:defRPr>
            </a:lvl1pPr>
          </a:lstStyle>
          <a:p>
            <a:fld id="{59BCEE6F-F2E8-4940-805D-D93007F40B5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6" descr="LS_logo_color®-withLogitech-CMYK-med-sm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328" y="4738709"/>
            <a:ext cx="1188720" cy="3404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1110" y="4888487"/>
            <a:ext cx="39724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6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©Logitech. All Rights Reserved. Partner</a:t>
            </a:r>
            <a:r>
              <a:rPr lang="en-US" baseline="0" dirty="0" smtClean="0"/>
              <a:t> </a:t>
            </a:r>
            <a:r>
              <a:rPr lang="en-US" dirty="0" smtClean="0"/>
              <a:t>Confidential – Do</a:t>
            </a:r>
            <a:r>
              <a:rPr lang="en-US" baseline="0" dirty="0" smtClean="0"/>
              <a:t> not distribute</a:t>
            </a:r>
            <a:r>
              <a:rPr lang="en-US" dirty="0" smtClean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51" r:id="rId3"/>
    <p:sldLayoutId id="2147483664" r:id="rId4"/>
    <p:sldLayoutId id="2147483661" r:id="rId5"/>
    <p:sldLayoutId id="2147483662" r:id="rId6"/>
    <p:sldLayoutId id="2147483663" r:id="rId7"/>
    <p:sldLayoutId id="2147483653" r:id="rId8"/>
    <p:sldLayoutId id="2147483652" r:id="rId9"/>
    <p:sldLayoutId id="2147483665" r:id="rId10"/>
    <p:sldLayoutId id="2147483660" r:id="rId11"/>
    <p:sldLayoutId id="2147483654" r:id="rId12"/>
    <p:sldLayoutId id="2147483655" r:id="rId13"/>
    <p:sldLayoutId id="214748365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Century Gothic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800" b="0">
          <a:solidFill>
            <a:schemeClr val="accent2"/>
          </a:solidFill>
          <a:latin typeface="+mn-lt"/>
        </a:defRPr>
      </a:lvl2pPr>
      <a:lvl3pPr marL="969963" indent="-282575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600" b="0">
          <a:solidFill>
            <a:schemeClr val="accent1"/>
          </a:solidFill>
          <a:latin typeface="+mn-lt"/>
        </a:defRPr>
      </a:lvl3pPr>
      <a:lvl4pPr marL="15430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400" b="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114550" indent="-2825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 b="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400300" indent="-3429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57500" indent="-3429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14700" indent="-3429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71900" indent="-3429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6292" y="1295400"/>
            <a:ext cx="4146268" cy="685800"/>
          </a:xfrm>
        </p:spPr>
        <p:txBody>
          <a:bodyPr/>
          <a:lstStyle/>
          <a:p>
            <a:r>
              <a:rPr lang="fr-FR" sz="4000" dirty="0" smtClean="0">
                <a:latin typeface="Trebuchet MS" charset="0"/>
              </a:rPr>
              <a:t>LifeSize® </a:t>
            </a:r>
            <a:br>
              <a:rPr lang="fr-FR" sz="4000" dirty="0" smtClean="0">
                <a:latin typeface="Trebuchet MS" charset="0"/>
              </a:rPr>
            </a:br>
            <a:r>
              <a:rPr lang="fr-FR" sz="4000" dirty="0" smtClean="0">
                <a:latin typeface="Trebuchet MS" charset="0"/>
              </a:rPr>
              <a:t>UVC </a:t>
            </a:r>
            <a:r>
              <a:rPr lang="fr-FR" sz="4000" dirty="0" err="1" smtClean="0">
                <a:latin typeface="Trebuchet MS" charset="0"/>
              </a:rPr>
              <a:t>Plateform</a:t>
            </a:r>
            <a:r>
              <a:rPr lang="fr-FR" sz="4000" dirty="0" smtClean="0">
                <a:latin typeface="Trebuchet MS" charset="0"/>
              </a:rPr>
              <a:t>™  </a:t>
            </a:r>
            <a:endParaRPr lang="fr-FR" sz="4000" dirty="0">
              <a:latin typeface="Trebuchet MS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87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62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2" y="990600"/>
            <a:ext cx="2861575" cy="177029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1875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UVC Multipoint: Spécifications </a:t>
            </a:r>
            <a:r>
              <a:rPr lang="fr-FR" dirty="0" err="1" smtClean="0"/>
              <a:t>additionelles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Résolution Maximum: 720p</a:t>
            </a:r>
          </a:p>
          <a:p>
            <a:pPr lvl="1"/>
            <a:r>
              <a:rPr lang="fr-FR" sz="1400" dirty="0" smtClean="0"/>
              <a:t>La capacité du port et la consommation de bande passante est déterminée par la résolution configurée pour la salle virtuelle (1:720p=2:480p=4:360p)</a:t>
            </a:r>
          </a:p>
          <a:p>
            <a:r>
              <a:rPr lang="fr-FR" sz="1800" dirty="0" smtClean="0"/>
              <a:t>Jusqu’à 60 participants dans une même réunion</a:t>
            </a:r>
          </a:p>
          <a:p>
            <a:r>
              <a:rPr lang="fr-FR" sz="1800" dirty="0" smtClean="0"/>
              <a:t>12 affichages différents, avec un maximum de 16 en simultané</a:t>
            </a:r>
          </a:p>
          <a:p>
            <a:r>
              <a:rPr lang="fr-FR" sz="1800" dirty="0" smtClean="0"/>
              <a:t>Salles virtuelles à la demande ( pas de prise de RDV )</a:t>
            </a:r>
          </a:p>
          <a:p>
            <a:r>
              <a:rPr lang="fr-FR" sz="1800" dirty="0" smtClean="0"/>
              <a:t>Concierge automatique : seuls le code de la conférence et le mot de passe vous serons demandés</a:t>
            </a:r>
          </a:p>
          <a:p>
            <a:r>
              <a:rPr lang="fr-FR" sz="1800" dirty="0" smtClean="0"/>
              <a:t>2 encodages dans une même conférence : Haute </a:t>
            </a:r>
            <a:r>
              <a:rPr lang="fr-FR" sz="1800" dirty="0" err="1" smtClean="0"/>
              <a:t>déf</a:t>
            </a:r>
            <a:r>
              <a:rPr lang="fr-FR" sz="1800" dirty="0" smtClean="0"/>
              <a:t>. Et Basse </a:t>
            </a:r>
            <a:r>
              <a:rPr lang="fr-FR" sz="1800" dirty="0" err="1" smtClean="0"/>
              <a:t>déf</a:t>
            </a:r>
            <a:r>
              <a:rPr lang="fr-FR" sz="1800" dirty="0" smtClean="0"/>
              <a:t>.</a:t>
            </a:r>
          </a:p>
          <a:p>
            <a:pPr lvl="1"/>
            <a:r>
              <a:rPr lang="fr-FR" sz="1400" dirty="0" smtClean="0"/>
              <a:t>Retour d’image toujours actif, affichage complet pour tous</a:t>
            </a:r>
          </a:p>
          <a:p>
            <a:r>
              <a:rPr lang="fr-FR" sz="2000" dirty="0" smtClean="0"/>
              <a:t>Flux Standards et complètement </a:t>
            </a:r>
            <a:r>
              <a:rPr lang="fr-FR" sz="2000" dirty="0" err="1" smtClean="0"/>
              <a:t>intéropérables</a:t>
            </a:r>
            <a:endParaRPr lang="fr-FR" sz="2000" dirty="0" smtClean="0"/>
          </a:p>
          <a:p>
            <a:pPr lvl="1"/>
            <a:r>
              <a:rPr lang="fr-FR" sz="1400" dirty="0" err="1" smtClean="0"/>
              <a:t>Video</a:t>
            </a:r>
            <a:r>
              <a:rPr lang="fr-FR" sz="1400" dirty="0" smtClean="0"/>
              <a:t>: H.263 &amp; H.264, SIP, H.323</a:t>
            </a:r>
          </a:p>
          <a:p>
            <a:pPr lvl="1"/>
            <a:r>
              <a:rPr lang="fr-FR" sz="1400" dirty="0" smtClean="0"/>
              <a:t>Audio: AAC-LC, G.722.1c (Siren-14), G.722.1 (</a:t>
            </a:r>
            <a:r>
              <a:rPr lang="fr-FR" sz="1400" dirty="0" err="1" smtClean="0"/>
              <a:t>Siren</a:t>
            </a:r>
            <a:r>
              <a:rPr lang="fr-FR" sz="1400" dirty="0" smtClean="0"/>
              <a:t> 7), G.711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-1100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0" dirty="0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LifeSize</a:t>
            </a:r>
            <a:r>
              <a:rPr lang="en-US" baseline="30000" dirty="0"/>
              <a:t>®</a:t>
            </a:r>
            <a:r>
              <a:rPr lang="en-US" dirty="0"/>
              <a:t> UVC Multipoint™ </a:t>
            </a:r>
            <a:r>
              <a:rPr lang="en-US" i="1" dirty="0" smtClean="0"/>
              <a:t>: </a:t>
            </a:r>
            <a:r>
              <a:rPr lang="en-US" i="1" dirty="0" err="1" smtClean="0"/>
              <a:t>réunions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537450" y="3384020"/>
            <a:ext cx="1299870" cy="724430"/>
            <a:chOff x="5448300" y="3936470"/>
            <a:chExt cx="1299870" cy="724430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 bwMode="auto">
            <a:xfrm>
              <a:off x="6419850" y="39364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 bwMode="auto">
            <a:xfrm>
              <a:off x="6096000" y="39364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 bwMode="auto">
            <a:xfrm>
              <a:off x="5772150" y="39364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 bwMode="auto">
            <a:xfrm>
              <a:off x="5448300" y="39364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6419850" y="41163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6096000" y="41163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 bwMode="auto">
            <a:xfrm>
              <a:off x="5772150" y="41163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 bwMode="auto">
            <a:xfrm>
              <a:off x="5448300" y="41163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6419850" y="42963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6096000" y="42963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5772150" y="42963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 bwMode="auto">
            <a:xfrm>
              <a:off x="5448300" y="42963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 bwMode="auto">
            <a:xfrm>
              <a:off x="6419850" y="44762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 bwMode="auto">
            <a:xfrm>
              <a:off x="6096000" y="44762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 bwMode="auto">
            <a:xfrm>
              <a:off x="5772150" y="44762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 bwMode="auto">
            <a:xfrm>
              <a:off x="5448300" y="44762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537450" y="2018770"/>
            <a:ext cx="1299870" cy="730780"/>
            <a:chOff x="5473700" y="1891770"/>
            <a:chExt cx="1299870" cy="730780"/>
          </a:xfrm>
        </p:grpSpPr>
        <p:sp>
          <p:nvSpPr>
            <p:cNvPr id="77" name="Rectangle 76"/>
            <p:cNvSpPr>
              <a:spLocks noChangeAspect="1"/>
            </p:cNvSpPr>
            <p:nvPr/>
          </p:nvSpPr>
          <p:spPr bwMode="auto">
            <a:xfrm>
              <a:off x="5477205" y="1895260"/>
              <a:ext cx="975361" cy="5486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473700" y="2437870"/>
              <a:ext cx="1299870" cy="184680"/>
              <a:chOff x="2971800" y="4488920"/>
              <a:chExt cx="1299870" cy="184680"/>
            </a:xfrm>
          </p:grpSpPr>
          <p:sp>
            <p:nvSpPr>
              <p:cNvPr id="79" name="Rectangle 78"/>
              <p:cNvSpPr>
                <a:spLocks noChangeAspect="1"/>
              </p:cNvSpPr>
              <p:nvPr/>
            </p:nvSpPr>
            <p:spPr bwMode="auto">
              <a:xfrm>
                <a:off x="394335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0" name="Rectangle 79"/>
              <p:cNvSpPr>
                <a:spLocks noChangeAspect="1"/>
              </p:cNvSpPr>
              <p:nvPr/>
            </p:nvSpPr>
            <p:spPr bwMode="auto">
              <a:xfrm>
                <a:off x="361950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1" name="Rectangle 80"/>
              <p:cNvSpPr>
                <a:spLocks noChangeAspect="1"/>
              </p:cNvSpPr>
              <p:nvPr/>
            </p:nvSpPr>
            <p:spPr bwMode="auto">
              <a:xfrm>
                <a:off x="329565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82" name="Rectangle 81"/>
              <p:cNvSpPr>
                <a:spLocks noChangeAspect="1"/>
              </p:cNvSpPr>
              <p:nvPr/>
            </p:nvSpPr>
            <p:spPr bwMode="auto">
              <a:xfrm>
                <a:off x="297180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84" name="Rectangle 83"/>
            <p:cNvSpPr>
              <a:spLocks noChangeAspect="1"/>
            </p:cNvSpPr>
            <p:nvPr/>
          </p:nvSpPr>
          <p:spPr bwMode="auto">
            <a:xfrm>
              <a:off x="6445250" y="18917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6445250" y="20716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 bwMode="auto">
            <a:xfrm>
              <a:off x="6445250" y="22516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44672" y="837670"/>
            <a:ext cx="1299870" cy="724430"/>
            <a:chOff x="5111750" y="818620"/>
            <a:chExt cx="1299870" cy="724430"/>
          </a:xfrm>
        </p:grpSpPr>
        <p:sp>
          <p:nvSpPr>
            <p:cNvPr id="102" name="Rectangle 101"/>
            <p:cNvSpPr>
              <a:spLocks noChangeAspect="1"/>
            </p:cNvSpPr>
            <p:nvPr/>
          </p:nvSpPr>
          <p:spPr bwMode="auto">
            <a:xfrm>
              <a:off x="6083300" y="818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 bwMode="auto">
            <a:xfrm>
              <a:off x="5759450" y="818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4" name="Rectangle 103"/>
            <p:cNvSpPr>
              <a:spLocks noChangeAspect="1"/>
            </p:cNvSpPr>
            <p:nvPr/>
          </p:nvSpPr>
          <p:spPr bwMode="auto">
            <a:xfrm>
              <a:off x="5435600" y="818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 bwMode="auto">
            <a:xfrm>
              <a:off x="5111750" y="818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 bwMode="auto">
            <a:xfrm>
              <a:off x="5760626" y="9906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 bwMode="auto">
            <a:xfrm>
              <a:off x="6083300" y="13583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5" name="Rectangle 114"/>
            <p:cNvSpPr>
              <a:spLocks noChangeAspect="1"/>
            </p:cNvSpPr>
            <p:nvPr/>
          </p:nvSpPr>
          <p:spPr bwMode="auto">
            <a:xfrm>
              <a:off x="5759450" y="13583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115"/>
            <p:cNvSpPr>
              <a:spLocks noChangeAspect="1"/>
            </p:cNvSpPr>
            <p:nvPr/>
          </p:nvSpPr>
          <p:spPr bwMode="auto">
            <a:xfrm>
              <a:off x="5435600" y="13583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 bwMode="auto">
            <a:xfrm>
              <a:off x="5111750" y="13583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 bwMode="auto">
            <a:xfrm>
              <a:off x="5112926" y="9906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144176" y="3384020"/>
            <a:ext cx="1299870" cy="724430"/>
            <a:chOff x="165100" y="1885420"/>
            <a:chExt cx="1299870" cy="724430"/>
          </a:xfrm>
        </p:grpSpPr>
        <p:sp>
          <p:nvSpPr>
            <p:cNvPr id="121" name="Rectangle 120"/>
            <p:cNvSpPr>
              <a:spLocks noChangeAspect="1"/>
            </p:cNvSpPr>
            <p:nvPr/>
          </p:nvSpPr>
          <p:spPr bwMode="auto">
            <a:xfrm>
              <a:off x="1136650" y="18854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 bwMode="auto">
            <a:xfrm>
              <a:off x="165100" y="18854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 bwMode="auto">
            <a:xfrm>
              <a:off x="1136650" y="206533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 bwMode="auto">
            <a:xfrm>
              <a:off x="165100" y="206533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 bwMode="auto">
            <a:xfrm>
              <a:off x="113665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2" name="Rectangle 131"/>
            <p:cNvSpPr>
              <a:spLocks noChangeAspect="1"/>
            </p:cNvSpPr>
            <p:nvPr/>
          </p:nvSpPr>
          <p:spPr bwMode="auto">
            <a:xfrm>
              <a:off x="16510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 bwMode="auto">
            <a:xfrm>
              <a:off x="113665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6" name="Rectangle 135"/>
            <p:cNvSpPr>
              <a:spLocks noChangeAspect="1"/>
            </p:cNvSpPr>
            <p:nvPr/>
          </p:nvSpPr>
          <p:spPr bwMode="auto">
            <a:xfrm>
              <a:off x="16510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483776" y="18859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83776" y="22415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144176" y="2018770"/>
            <a:ext cx="1298694" cy="734484"/>
            <a:chOff x="2382426" y="1987550"/>
            <a:chExt cx="1298694" cy="734484"/>
          </a:xfrm>
        </p:grpSpPr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3030126" y="23558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2382426" y="23558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3030126" y="19875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2382426" y="198755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932956" y="2018770"/>
            <a:ext cx="1299870" cy="736600"/>
            <a:chOff x="3543300" y="1917700"/>
            <a:chExt cx="1299870" cy="736600"/>
          </a:xfrm>
        </p:grpSpPr>
        <p:sp>
          <p:nvSpPr>
            <p:cNvPr id="95" name="Rectangle 94"/>
            <p:cNvSpPr>
              <a:spLocks noChangeAspect="1"/>
            </p:cNvSpPr>
            <p:nvPr/>
          </p:nvSpPr>
          <p:spPr bwMode="auto">
            <a:xfrm>
              <a:off x="3543300" y="22833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 bwMode="auto">
            <a:xfrm>
              <a:off x="3543300" y="2469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 bwMode="auto">
            <a:xfrm>
              <a:off x="3874676" y="22860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 bwMode="auto">
            <a:xfrm>
              <a:off x="4192176" y="19177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 bwMode="auto">
            <a:xfrm>
              <a:off x="3544476" y="19177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4514850" y="22833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4514850" y="2469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flipV="1">
            <a:off x="4351984" y="2018770"/>
            <a:ext cx="1276350" cy="742950"/>
            <a:chOff x="3543300" y="1917700"/>
            <a:chExt cx="1299870" cy="736600"/>
          </a:xfrm>
        </p:grpSpPr>
        <p:sp>
          <p:nvSpPr>
            <p:cNvPr id="154" name="Rectangle 153"/>
            <p:cNvSpPr>
              <a:spLocks noChangeAspect="1"/>
            </p:cNvSpPr>
            <p:nvPr/>
          </p:nvSpPr>
          <p:spPr bwMode="auto">
            <a:xfrm>
              <a:off x="3543300" y="22833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5" name="Rectangle 154"/>
            <p:cNvSpPr>
              <a:spLocks noChangeAspect="1"/>
            </p:cNvSpPr>
            <p:nvPr/>
          </p:nvSpPr>
          <p:spPr bwMode="auto">
            <a:xfrm>
              <a:off x="3543300" y="2469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 bwMode="auto">
            <a:xfrm>
              <a:off x="3874676" y="22860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 bwMode="auto">
            <a:xfrm>
              <a:off x="4192176" y="19177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 bwMode="auto">
            <a:xfrm>
              <a:off x="3544476" y="19177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 bwMode="auto">
            <a:xfrm>
              <a:off x="4514850" y="22833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 bwMode="auto">
            <a:xfrm>
              <a:off x="4514850" y="24696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747492" y="3384020"/>
            <a:ext cx="1299870" cy="730250"/>
            <a:chOff x="6896100" y="1879600"/>
            <a:chExt cx="1299870" cy="730250"/>
          </a:xfrm>
        </p:grpSpPr>
        <p:sp>
          <p:nvSpPr>
            <p:cNvPr id="164" name="Rectangle 163"/>
            <p:cNvSpPr>
              <a:spLocks noChangeAspect="1"/>
            </p:cNvSpPr>
            <p:nvPr/>
          </p:nvSpPr>
          <p:spPr bwMode="auto">
            <a:xfrm>
              <a:off x="7544976" y="18796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 bwMode="auto">
            <a:xfrm>
              <a:off x="6897276" y="18796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 bwMode="auto">
            <a:xfrm>
              <a:off x="786765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 bwMode="auto">
            <a:xfrm>
              <a:off x="754380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 bwMode="auto">
            <a:xfrm>
              <a:off x="721995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 bwMode="auto">
            <a:xfrm>
              <a:off x="6896100" y="224525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 bwMode="auto">
            <a:xfrm>
              <a:off x="786765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 bwMode="auto">
            <a:xfrm>
              <a:off x="754380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 bwMode="auto">
            <a:xfrm>
              <a:off x="721995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 bwMode="auto">
            <a:xfrm>
              <a:off x="6896100" y="24251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4351984" y="3384020"/>
            <a:ext cx="1299870" cy="724430"/>
            <a:chOff x="3536950" y="3034770"/>
            <a:chExt cx="1299870" cy="724430"/>
          </a:xfrm>
        </p:grpSpPr>
        <p:sp>
          <p:nvSpPr>
            <p:cNvPr id="202" name="Rectangle 201"/>
            <p:cNvSpPr>
              <a:spLocks noChangeAspect="1"/>
            </p:cNvSpPr>
            <p:nvPr/>
          </p:nvSpPr>
          <p:spPr bwMode="auto">
            <a:xfrm>
              <a:off x="4508500" y="30347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 bwMode="auto">
            <a:xfrm>
              <a:off x="3536950" y="303477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 bwMode="auto">
            <a:xfrm>
              <a:off x="4508500" y="32146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 bwMode="auto">
            <a:xfrm>
              <a:off x="3536950" y="3214687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 bwMode="auto">
            <a:xfrm>
              <a:off x="4508500" y="33946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1" name="Rectangle 210"/>
            <p:cNvSpPr>
              <a:spLocks noChangeAspect="1"/>
            </p:cNvSpPr>
            <p:nvPr/>
          </p:nvSpPr>
          <p:spPr bwMode="auto">
            <a:xfrm>
              <a:off x="4184650" y="33946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2" name="Rectangle 211"/>
            <p:cNvSpPr>
              <a:spLocks noChangeAspect="1"/>
            </p:cNvSpPr>
            <p:nvPr/>
          </p:nvSpPr>
          <p:spPr bwMode="auto">
            <a:xfrm>
              <a:off x="3860800" y="33946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/>
          </p:nvSpPr>
          <p:spPr bwMode="auto">
            <a:xfrm>
              <a:off x="3536950" y="3394604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 bwMode="auto">
            <a:xfrm>
              <a:off x="4508500" y="35745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5" name="Rectangle 214"/>
            <p:cNvSpPr>
              <a:spLocks noChangeAspect="1"/>
            </p:cNvSpPr>
            <p:nvPr/>
          </p:nvSpPr>
          <p:spPr bwMode="auto">
            <a:xfrm>
              <a:off x="4184650" y="35745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6" name="Rectangle 215"/>
            <p:cNvSpPr>
              <a:spLocks noChangeAspect="1"/>
            </p:cNvSpPr>
            <p:nvPr/>
          </p:nvSpPr>
          <p:spPr bwMode="auto">
            <a:xfrm>
              <a:off x="3860800" y="35745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7" name="Rectangle 216"/>
            <p:cNvSpPr>
              <a:spLocks noChangeAspect="1"/>
            </p:cNvSpPr>
            <p:nvPr/>
          </p:nvSpPr>
          <p:spPr bwMode="auto">
            <a:xfrm>
              <a:off x="3536950" y="35745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18" name="Rectangle 217"/>
            <p:cNvSpPr>
              <a:spLocks noChangeAspect="1"/>
            </p:cNvSpPr>
            <p:nvPr/>
          </p:nvSpPr>
          <p:spPr bwMode="auto">
            <a:xfrm>
              <a:off x="3868326" y="3035300"/>
              <a:ext cx="650994" cy="366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932956" y="3384020"/>
            <a:ext cx="1299870" cy="724430"/>
            <a:chOff x="5213350" y="3041120"/>
            <a:chExt cx="1299870" cy="724430"/>
          </a:xfrm>
        </p:grpSpPr>
        <p:sp>
          <p:nvSpPr>
            <p:cNvPr id="199" name="Rectangle 198"/>
            <p:cNvSpPr>
              <a:spLocks noChangeAspect="1"/>
            </p:cNvSpPr>
            <p:nvPr/>
          </p:nvSpPr>
          <p:spPr bwMode="auto">
            <a:xfrm>
              <a:off x="5873750" y="30411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00" name="Rectangle 199"/>
            <p:cNvSpPr>
              <a:spLocks noChangeAspect="1"/>
            </p:cNvSpPr>
            <p:nvPr/>
          </p:nvSpPr>
          <p:spPr bwMode="auto">
            <a:xfrm>
              <a:off x="5549900" y="3041120"/>
              <a:ext cx="328320" cy="1846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5213350" y="3041120"/>
              <a:ext cx="1299870" cy="724430"/>
              <a:chOff x="3536950" y="3034770"/>
              <a:chExt cx="1299870" cy="724430"/>
            </a:xfrm>
          </p:grpSpPr>
          <p:sp>
            <p:nvSpPr>
              <p:cNvPr id="221" name="Rectangle 220"/>
              <p:cNvSpPr>
                <a:spLocks noChangeAspect="1"/>
              </p:cNvSpPr>
              <p:nvPr/>
            </p:nvSpPr>
            <p:spPr bwMode="auto">
              <a:xfrm>
                <a:off x="4508500" y="303477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2" name="Rectangle 221"/>
              <p:cNvSpPr>
                <a:spLocks noChangeAspect="1"/>
              </p:cNvSpPr>
              <p:nvPr/>
            </p:nvSpPr>
            <p:spPr bwMode="auto">
              <a:xfrm>
                <a:off x="3536950" y="303477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3" name="Rectangle 222"/>
              <p:cNvSpPr>
                <a:spLocks noChangeAspect="1"/>
              </p:cNvSpPr>
              <p:nvPr/>
            </p:nvSpPr>
            <p:spPr bwMode="auto">
              <a:xfrm>
                <a:off x="4508500" y="3214687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4" name="Rectangle 223"/>
              <p:cNvSpPr>
                <a:spLocks noChangeAspect="1"/>
              </p:cNvSpPr>
              <p:nvPr/>
            </p:nvSpPr>
            <p:spPr bwMode="auto">
              <a:xfrm>
                <a:off x="3536950" y="3214687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5" name="Rectangle 224"/>
              <p:cNvSpPr>
                <a:spLocks noChangeAspect="1"/>
              </p:cNvSpPr>
              <p:nvPr/>
            </p:nvSpPr>
            <p:spPr bwMode="auto">
              <a:xfrm>
                <a:off x="4508500" y="3394604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8" name="Rectangle 227"/>
              <p:cNvSpPr>
                <a:spLocks noChangeAspect="1"/>
              </p:cNvSpPr>
              <p:nvPr/>
            </p:nvSpPr>
            <p:spPr bwMode="auto">
              <a:xfrm>
                <a:off x="3536950" y="3394604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29" name="Rectangle 228"/>
              <p:cNvSpPr>
                <a:spLocks noChangeAspect="1"/>
              </p:cNvSpPr>
              <p:nvPr/>
            </p:nvSpPr>
            <p:spPr bwMode="auto">
              <a:xfrm>
                <a:off x="4508500" y="35745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0" name="Rectangle 229"/>
              <p:cNvSpPr>
                <a:spLocks noChangeAspect="1"/>
              </p:cNvSpPr>
              <p:nvPr/>
            </p:nvSpPr>
            <p:spPr bwMode="auto">
              <a:xfrm>
                <a:off x="4184650" y="35745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1" name="Rectangle 230"/>
              <p:cNvSpPr>
                <a:spLocks noChangeAspect="1"/>
              </p:cNvSpPr>
              <p:nvPr/>
            </p:nvSpPr>
            <p:spPr bwMode="auto">
              <a:xfrm>
                <a:off x="3860800" y="35745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2" name="Rectangle 231"/>
              <p:cNvSpPr>
                <a:spLocks noChangeAspect="1"/>
              </p:cNvSpPr>
              <p:nvPr/>
            </p:nvSpPr>
            <p:spPr bwMode="auto">
              <a:xfrm>
                <a:off x="3536950" y="35745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33" name="Rectangle 232"/>
              <p:cNvSpPr>
                <a:spLocks noChangeAspect="1"/>
              </p:cNvSpPr>
              <p:nvPr/>
            </p:nvSpPr>
            <p:spPr bwMode="auto">
              <a:xfrm>
                <a:off x="3861976" y="3213100"/>
                <a:ext cx="650994" cy="36618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236" name="TextBox 235"/>
          <p:cNvSpPr txBox="1"/>
          <p:nvPr/>
        </p:nvSpPr>
        <p:spPr>
          <a:xfrm>
            <a:off x="0" y="99695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Evolution auto</a:t>
            </a:r>
          </a:p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 de </a:t>
            </a:r>
            <a:r>
              <a:rPr lang="en-US" sz="1400" b="0" dirty="0" err="1" smtClean="0">
                <a:solidFill>
                  <a:srgbClr val="EC6C00"/>
                </a:solidFill>
                <a:latin typeface="+mn-lt"/>
              </a:rPr>
              <a:t>l’affichage</a:t>
            </a:r>
            <a:endParaRPr lang="en-US" sz="1400" b="0" dirty="0" smtClean="0">
              <a:solidFill>
                <a:srgbClr val="EC6C00"/>
              </a:solidFill>
              <a:latin typeface="+mn-lt"/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1441356" y="836082"/>
            <a:ext cx="1306829" cy="976645"/>
            <a:chOff x="1136650" y="848782"/>
            <a:chExt cx="1306829" cy="976645"/>
          </a:xfrm>
        </p:grpSpPr>
        <p:sp>
          <p:nvSpPr>
            <p:cNvPr id="32" name="Rectangle 31"/>
            <p:cNvSpPr>
              <a:spLocks noChangeAspect="1"/>
            </p:cNvSpPr>
            <p:nvPr/>
          </p:nvSpPr>
          <p:spPr bwMode="auto">
            <a:xfrm>
              <a:off x="1142999" y="848782"/>
              <a:ext cx="1300480" cy="731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136650" y="1517650"/>
              <a:ext cx="1223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rgbClr val="EC6C00"/>
                  </a:solidFill>
                  <a:latin typeface="+mn-lt"/>
                </a:rPr>
                <a:t>1 participant 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3078480" y="1517650"/>
            <a:ext cx="138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1&gt; participants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0" y="2012950"/>
            <a:ext cx="1074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solidFill>
                  <a:srgbClr val="EC6C00"/>
                </a:solidFill>
                <a:latin typeface="+mn-lt"/>
              </a:rPr>
              <a:t>Autres</a:t>
            </a:r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 </a:t>
            </a:r>
          </a:p>
          <a:p>
            <a:r>
              <a:rPr lang="en-US" sz="1400" b="0" dirty="0" err="1">
                <a:solidFill>
                  <a:srgbClr val="EC6C00"/>
                </a:solidFill>
                <a:latin typeface="+mn-lt"/>
              </a:rPr>
              <a:t>a</a:t>
            </a:r>
            <a:r>
              <a:rPr lang="en-US" sz="1400" b="0" dirty="0" err="1" smtClean="0">
                <a:solidFill>
                  <a:srgbClr val="EC6C00"/>
                </a:solidFill>
                <a:latin typeface="+mn-lt"/>
              </a:rPr>
              <a:t>ffichages</a:t>
            </a:r>
            <a:endParaRPr lang="en-US" sz="1400" b="0" dirty="0" smtClean="0">
              <a:solidFill>
                <a:srgbClr val="EC6C00"/>
              </a:solidFill>
              <a:latin typeface="+mn-lt"/>
            </a:endParaRPr>
          </a:p>
          <a:p>
            <a:r>
              <a:rPr lang="en-US" sz="1400" b="0" dirty="0" err="1" smtClean="0">
                <a:solidFill>
                  <a:srgbClr val="EC6C00"/>
                </a:solidFill>
                <a:latin typeface="+mn-lt"/>
              </a:rPr>
              <a:t>disponibles</a:t>
            </a:r>
            <a:endParaRPr lang="en-US" sz="1400" b="0" dirty="0" smtClean="0">
              <a:solidFill>
                <a:srgbClr val="EC6C00"/>
              </a:solidFill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747492" y="2018770"/>
            <a:ext cx="1299870" cy="733640"/>
            <a:chOff x="2971800" y="3939960"/>
            <a:chExt cx="1299870" cy="733640"/>
          </a:xfrm>
        </p:grpSpPr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134055" y="3939960"/>
              <a:ext cx="975361" cy="5486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2057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71800" y="4488920"/>
              <a:ext cx="1299870" cy="184680"/>
              <a:chOff x="2971800" y="4488920"/>
              <a:chExt cx="1299870" cy="184680"/>
            </a:xfrm>
          </p:grpSpPr>
          <p:sp>
            <p:nvSpPr>
              <p:cNvPr id="71" name="Rectangle 70"/>
              <p:cNvSpPr>
                <a:spLocks noChangeAspect="1"/>
              </p:cNvSpPr>
              <p:nvPr/>
            </p:nvSpPr>
            <p:spPr bwMode="auto">
              <a:xfrm>
                <a:off x="394335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2" name="Rectangle 71"/>
              <p:cNvSpPr>
                <a:spLocks noChangeAspect="1"/>
              </p:cNvSpPr>
              <p:nvPr/>
            </p:nvSpPr>
            <p:spPr bwMode="auto">
              <a:xfrm>
                <a:off x="361950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3" name="Rectangle 72"/>
              <p:cNvSpPr>
                <a:spLocks noChangeAspect="1"/>
              </p:cNvSpPr>
              <p:nvPr/>
            </p:nvSpPr>
            <p:spPr bwMode="auto">
              <a:xfrm>
                <a:off x="329565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Rectangle 73"/>
              <p:cNvSpPr>
                <a:spLocks noChangeAspect="1"/>
              </p:cNvSpPr>
              <p:nvPr/>
            </p:nvSpPr>
            <p:spPr bwMode="auto">
              <a:xfrm>
                <a:off x="2971800" y="4488920"/>
                <a:ext cx="328320" cy="184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2057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241" name="TextBox 240"/>
          <p:cNvSpPr txBox="1"/>
          <p:nvPr/>
        </p:nvSpPr>
        <p:spPr>
          <a:xfrm>
            <a:off x="2749550" y="2698750"/>
            <a:ext cx="111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5 on-screen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543800" y="2698750"/>
            <a:ext cx="111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8 on-screen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1143000" y="2698750"/>
            <a:ext cx="111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4 on-screen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943600" y="2698750"/>
            <a:ext cx="111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7 on-screen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4362450" y="2698750"/>
            <a:ext cx="111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7 on-screen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143000" y="4051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10 on-screen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743200" y="4051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10 on-screen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49750" y="4051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13 on-screen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930900" y="4051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13 on-screen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543800" y="4051300"/>
            <a:ext cx="1212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EC6C00"/>
                </a:solidFill>
                <a:latin typeface="+mn-lt"/>
              </a:rPr>
              <a:t>16 on-screen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6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890674"/>
            <a:ext cx="5816600" cy="2853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LifeSize</a:t>
            </a:r>
            <a:r>
              <a:rPr lang="en-US" baseline="30000" dirty="0"/>
              <a:t>®</a:t>
            </a:r>
            <a:r>
              <a:rPr lang="en-US" dirty="0"/>
              <a:t> UVC Multipoint™ </a:t>
            </a:r>
            <a:r>
              <a:rPr lang="en-US" i="1" dirty="0" smtClean="0"/>
              <a:t>: </a:t>
            </a:r>
            <a:r>
              <a:rPr lang="en-US" i="1" dirty="0" err="1" smtClean="0"/>
              <a:t>réunions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besoin de réservation !</a:t>
            </a:r>
          </a:p>
          <a:p>
            <a:pPr lvl="1"/>
            <a:r>
              <a:rPr lang="fr-FR" dirty="0" smtClean="0"/>
              <a:t>Système de licences flexibles qui vous assure un maximum de disponibilité</a:t>
            </a:r>
          </a:p>
          <a:p>
            <a:pPr lvl="1"/>
            <a:r>
              <a:rPr lang="fr-FR" dirty="0" smtClean="0"/>
              <a:t>L’administrateur peut créer des salles virtuelles à la demande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60" y="1896534"/>
            <a:ext cx="1790439" cy="26881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UVC Multipoint</a:t>
            </a:r>
            <a:r>
              <a:rPr lang="en-US" dirty="0" smtClean="0"/>
              <a:t>™ : </a:t>
            </a:r>
            <a:r>
              <a:rPr lang="en-US" dirty="0" err="1" smtClean="0"/>
              <a:t>Achats</a:t>
            </a:r>
            <a:r>
              <a:rPr lang="en-US" dirty="0" smtClean="0"/>
              <a:t> par </a:t>
            </a:r>
            <a:r>
              <a:rPr lang="en-US" dirty="0" err="1" smtClean="0"/>
              <a:t>unité</a:t>
            </a:r>
            <a:r>
              <a:rPr lang="en-US" dirty="0" smtClean="0"/>
              <a:t> de flex-port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0" y="627534"/>
            <a:ext cx="1691680" cy="3744416"/>
            <a:chOff x="0" y="627534"/>
            <a:chExt cx="1691680" cy="3744416"/>
          </a:xfrm>
        </p:grpSpPr>
        <p:sp>
          <p:nvSpPr>
            <p:cNvPr id="37" name="TextBox 36"/>
            <p:cNvSpPr txBox="1"/>
            <p:nvPr/>
          </p:nvSpPr>
          <p:spPr>
            <a:xfrm>
              <a:off x="0" y="1389135"/>
              <a:ext cx="683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>
                  <a:latin typeface="+mn-lt"/>
                </a:rPr>
                <a:t>  720p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2541263"/>
              <a:ext cx="683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480</a:t>
              </a:r>
              <a:r>
                <a:rPr lang="en-US" sz="1200" b="0" dirty="0" smtClean="0">
                  <a:latin typeface="+mn-lt"/>
                </a:rPr>
                <a:t>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0" y="3693390"/>
              <a:ext cx="6835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 360</a:t>
              </a:r>
              <a:r>
                <a:rPr lang="en-US" sz="1200" b="0" dirty="0" smtClean="0">
                  <a:latin typeface="+mn-lt"/>
                </a:rPr>
                <a:t>p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2" name="Straight Connector 51"/>
            <p:cNvCxnSpPr>
              <a:stCxn id="13" idx="0"/>
              <a:endCxn id="36" idx="2"/>
            </p:cNvCxnSpPr>
            <p:nvPr/>
          </p:nvCxnSpPr>
          <p:spPr bwMode="auto">
            <a:xfrm flipV="1">
              <a:off x="1151620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6" idx="0"/>
              <a:endCxn id="30" idx="2"/>
            </p:cNvCxnSpPr>
            <p:nvPr/>
          </p:nvCxnSpPr>
          <p:spPr bwMode="auto">
            <a:xfrm flipV="1">
              <a:off x="1151620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614742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691680" y="627534"/>
            <a:ext cx="1415375" cy="3744416"/>
            <a:chOff x="1691680" y="627534"/>
            <a:chExt cx="1415375" cy="374441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1835696" y="1059582"/>
              <a:ext cx="144016" cy="324036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935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935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935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0" name="Straight Connector 49"/>
            <p:cNvCxnSpPr>
              <a:stCxn id="35" idx="2"/>
              <a:endCxn id="14" idx="0"/>
            </p:cNvCxnSpPr>
            <p:nvPr/>
          </p:nvCxnSpPr>
          <p:spPr bwMode="auto">
            <a:xfrm>
              <a:off x="2566995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9" idx="2"/>
              <a:endCxn id="35" idx="0"/>
            </p:cNvCxnSpPr>
            <p:nvPr/>
          </p:nvCxnSpPr>
          <p:spPr bwMode="auto">
            <a:xfrm>
              <a:off x="2566995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1691680" y="627534"/>
              <a:ext cx="289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+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30117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131840" y="627534"/>
            <a:ext cx="1357769" cy="3744416"/>
            <a:chOff x="3131840" y="627534"/>
            <a:chExt cx="1357769" cy="3744416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489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489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489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7" name="Straight Connector 56"/>
            <p:cNvCxnSpPr>
              <a:stCxn id="31" idx="2"/>
              <a:endCxn id="15" idx="0"/>
            </p:cNvCxnSpPr>
            <p:nvPr/>
          </p:nvCxnSpPr>
          <p:spPr bwMode="auto">
            <a:xfrm>
              <a:off x="3949549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8" idx="2"/>
              <a:endCxn id="31" idx="0"/>
            </p:cNvCxnSpPr>
            <p:nvPr/>
          </p:nvCxnSpPr>
          <p:spPr bwMode="auto">
            <a:xfrm>
              <a:off x="3949549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3412671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31840" y="627534"/>
              <a:ext cx="289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+</a:t>
              </a:r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99992" y="627534"/>
            <a:ext cx="1375352" cy="3744416"/>
            <a:chOff x="4499992" y="627534"/>
            <a:chExt cx="1375352" cy="3744416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24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24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24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3" name="Straight Connector 62"/>
            <p:cNvCxnSpPr>
              <a:stCxn id="32" idx="2"/>
              <a:endCxn id="16" idx="0"/>
            </p:cNvCxnSpPr>
            <p:nvPr/>
          </p:nvCxnSpPr>
          <p:spPr bwMode="auto">
            <a:xfrm>
              <a:off x="5335284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7" idx="2"/>
              <a:endCxn id="32" idx="0"/>
            </p:cNvCxnSpPr>
            <p:nvPr/>
          </p:nvCxnSpPr>
          <p:spPr bwMode="auto">
            <a:xfrm>
              <a:off x="5335284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4798406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99992" y="627534"/>
              <a:ext cx="289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+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68144" y="627534"/>
            <a:ext cx="1382762" cy="3744416"/>
            <a:chOff x="5868144" y="627534"/>
            <a:chExt cx="1382762" cy="3744416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786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786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786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9" name="Straight Connector 68"/>
            <p:cNvCxnSpPr>
              <a:stCxn id="33" idx="2"/>
              <a:endCxn id="17" idx="0"/>
            </p:cNvCxnSpPr>
            <p:nvPr/>
          </p:nvCxnSpPr>
          <p:spPr bwMode="auto">
            <a:xfrm>
              <a:off x="6710846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6" idx="2"/>
              <a:endCxn id="33" idx="0"/>
            </p:cNvCxnSpPr>
            <p:nvPr/>
          </p:nvCxnSpPr>
          <p:spPr bwMode="auto">
            <a:xfrm>
              <a:off x="6710846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173968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868144" y="627534"/>
              <a:ext cx="289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+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08304" y="627534"/>
            <a:ext cx="1350150" cy="3744416"/>
            <a:chOff x="7308304" y="627534"/>
            <a:chExt cx="1350150" cy="3744416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334" y="987574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334" y="213970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334" y="3291830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5" name="Straight Connector 74"/>
            <p:cNvCxnSpPr>
              <a:stCxn id="18" idx="0"/>
              <a:endCxn id="34" idx="2"/>
            </p:cNvCxnSpPr>
            <p:nvPr/>
          </p:nvCxnSpPr>
          <p:spPr bwMode="auto">
            <a:xfrm flipV="1">
              <a:off x="8118394" y="3219822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23" idx="2"/>
              <a:endCxn id="34" idx="0"/>
            </p:cNvCxnSpPr>
            <p:nvPr/>
          </p:nvCxnSpPr>
          <p:spPr bwMode="auto">
            <a:xfrm>
              <a:off x="8118394" y="2067694"/>
              <a:ext cx="0" cy="7200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581516" y="627534"/>
              <a:ext cx="1073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1 flex port </a:t>
              </a: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308304" y="627534"/>
              <a:ext cx="289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+</a:t>
              </a:r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0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828" y="167612"/>
            <a:ext cx="7199280" cy="1138901"/>
          </a:xfrm>
        </p:spPr>
        <p:txBody>
          <a:bodyPr/>
          <a:lstStyle/>
          <a:p>
            <a:r>
              <a:rPr lang="fr-FR" sz="2800" dirty="0" smtClean="0">
                <a:latin typeface="Trebuchet MS" charset="0"/>
              </a:rPr>
              <a:t> - </a:t>
            </a:r>
            <a:r>
              <a:rPr lang="fr-FR" sz="2400" dirty="0" smtClean="0">
                <a:latin typeface="Trebuchet MS" charset="0"/>
              </a:rPr>
              <a:t>LifeSize® UVC </a:t>
            </a:r>
            <a:r>
              <a:rPr lang="fr-FR" sz="2400" dirty="0" err="1" smtClean="0">
                <a:latin typeface="Trebuchet MS" charset="0"/>
              </a:rPr>
              <a:t>VideoCenter</a:t>
            </a:r>
            <a:r>
              <a:rPr lang="fr-FR" sz="2400" dirty="0" smtClean="0">
                <a:latin typeface="Trebuchet MS" charset="0"/>
              </a:rPr>
              <a:t>™  </a:t>
            </a:r>
            <a:r>
              <a:rPr lang="fr-FR" sz="2400" dirty="0" smtClean="0">
                <a:latin typeface="Trebuchet MS" charset="0"/>
              </a:rPr>
              <a:t/>
            </a:r>
            <a:br>
              <a:rPr lang="fr-FR" sz="2400" dirty="0" smtClean="0">
                <a:latin typeface="Trebuchet MS" charset="0"/>
              </a:rPr>
            </a:br>
            <a:r>
              <a:rPr lang="fr-FR" sz="2400" b="1" dirty="0" smtClean="0">
                <a:latin typeface="Trebuchet MS" charset="0"/>
              </a:rPr>
              <a:t>     </a:t>
            </a:r>
            <a:r>
              <a:rPr lang="fr-FR" sz="2400" b="1" dirty="0" smtClean="0">
                <a:latin typeface="Trebuchet MS" charset="0"/>
              </a:rPr>
              <a:t>…</a:t>
            </a:r>
            <a:r>
              <a:rPr lang="fr-FR" sz="2400" i="1" dirty="0" smtClean="0">
                <a:latin typeface="Trebuchet MS" charset="0"/>
              </a:rPr>
              <a:t>Soyez partout, en direct ou à la demande</a:t>
            </a:r>
            <a:r>
              <a:rPr lang="fr-FR" sz="2400" dirty="0" smtClean="0">
                <a:latin typeface="Trebuchet MS" charset="0"/>
              </a:rPr>
              <a:t>!</a:t>
            </a:r>
            <a:endParaRPr lang="fr-FR" sz="3600" dirty="0">
              <a:latin typeface="Trebuchet MS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91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24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8" y="437388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22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92" y="4068124"/>
            <a:ext cx="915356" cy="9153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gastel\Desktop\Sans-titre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1" y="1657033"/>
            <a:ext cx="2516187" cy="150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63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gastel\Desktop\lifesize-video-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844" y="1872000"/>
            <a:ext cx="3060000" cy="27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VideoCenter</a:t>
            </a:r>
            <a:r>
              <a:rPr lang="en-US" dirty="0" smtClean="0"/>
              <a:t>™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02" y="731901"/>
            <a:ext cx="5743518" cy="932625"/>
          </a:xfrm>
        </p:spPr>
        <p:txBody>
          <a:bodyPr/>
          <a:lstStyle/>
          <a:p>
            <a:pPr marL="0" indent="0">
              <a:buNone/>
            </a:pPr>
            <a:r>
              <a:rPr lang="fr-FR" sz="1400" b="1" i="1" dirty="0"/>
              <a:t>La solution de diffusion, d'enregistrement et </a:t>
            </a:r>
            <a:r>
              <a:rPr lang="fr-FR" sz="1400" b="1" i="1" dirty="0" smtClean="0"/>
              <a:t>de publication </a:t>
            </a:r>
            <a:r>
              <a:rPr lang="fr-FR" sz="1400" b="1" i="1" dirty="0"/>
              <a:t>HD automatique la plus puissante </a:t>
            </a:r>
            <a:r>
              <a:rPr lang="fr-FR" sz="1400" b="1" i="1" dirty="0" smtClean="0"/>
              <a:t>au monde </a:t>
            </a:r>
            <a:r>
              <a:rPr lang="fr-FR" sz="1400" b="1" i="1" dirty="0"/>
              <a:t>commandée par un seul </a:t>
            </a:r>
            <a:r>
              <a:rPr lang="fr-FR" sz="1400" b="1" i="1" dirty="0" smtClean="0"/>
              <a:t>bouton.</a:t>
            </a:r>
            <a:endParaRPr lang="en-US" sz="1400" i="1" dirty="0"/>
          </a:p>
          <a:p>
            <a:pPr marL="0" indent="0">
              <a:buNone/>
            </a:pPr>
            <a:endParaRPr lang="it-IT" sz="900" dirty="0" smtClean="0"/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44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1083" y="1844040"/>
            <a:ext cx="53167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dirty="0" smtClean="0"/>
              <a:t>Communication d’entreprise:</a:t>
            </a:r>
          </a:p>
          <a:p>
            <a:pPr lvl="1"/>
            <a:r>
              <a:rPr lang="fr-FR" sz="1200" dirty="0" smtClean="0"/>
              <a:t>Présentations live </a:t>
            </a:r>
          </a:p>
          <a:p>
            <a:pPr lvl="1"/>
            <a:r>
              <a:rPr lang="fr-FR" sz="1200" dirty="0" smtClean="0"/>
              <a:t>Annonces </a:t>
            </a:r>
            <a:r>
              <a:rPr lang="fr-FR" sz="1200" dirty="0" err="1" smtClean="0"/>
              <a:t>corporate</a:t>
            </a:r>
            <a:endParaRPr lang="fr-FR" sz="1200" dirty="0" smtClean="0"/>
          </a:p>
          <a:p>
            <a:r>
              <a:rPr lang="fr-FR" sz="1800" dirty="0" smtClean="0"/>
              <a:t>Réunions d’équipe</a:t>
            </a:r>
          </a:p>
          <a:p>
            <a:pPr lvl="1"/>
            <a:r>
              <a:rPr lang="fr-FR" sz="1200" dirty="0" smtClean="0"/>
              <a:t>Meilleur collaboration avec les partenaires et collaborateurs</a:t>
            </a:r>
          </a:p>
          <a:p>
            <a:pPr lvl="1"/>
            <a:r>
              <a:rPr lang="fr-FR" sz="1200" dirty="0" smtClean="0"/>
              <a:t>Discussions enregistrées pour relecture quand c’est nécessaire</a:t>
            </a:r>
          </a:p>
          <a:p>
            <a:r>
              <a:rPr lang="fr-FR" sz="1800" dirty="0" smtClean="0"/>
              <a:t>Formation</a:t>
            </a:r>
          </a:p>
          <a:p>
            <a:pPr lvl="1"/>
            <a:r>
              <a:rPr lang="fr-FR" sz="1200" dirty="0" smtClean="0"/>
              <a:t>Formations techniques et commerciales , démonstrations</a:t>
            </a:r>
          </a:p>
          <a:p>
            <a:pPr lvl="1"/>
            <a:r>
              <a:rPr lang="fr-FR" sz="1200" dirty="0" smtClean="0"/>
              <a:t>Apprentissage à distance</a:t>
            </a:r>
          </a:p>
          <a:p>
            <a:pPr lvl="1"/>
            <a:r>
              <a:rPr lang="fr-FR" sz="1200" dirty="0" smtClean="0"/>
              <a:t>Bibliothèque de vidéos tutoriels</a:t>
            </a:r>
          </a:p>
          <a:p>
            <a:r>
              <a:rPr lang="fr-FR" sz="1800" dirty="0" smtClean="0"/>
              <a:t>Education</a:t>
            </a:r>
          </a:p>
          <a:p>
            <a:pPr lvl="1"/>
            <a:r>
              <a:rPr lang="fr-FR" sz="1200" dirty="0" smtClean="0"/>
              <a:t>Universités , collèges, Lycées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1558068"/>
            <a:ext cx="515112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Quelle utilisation?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6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VideoCenter</a:t>
            </a:r>
            <a:r>
              <a:rPr lang="en-US" dirty="0" smtClean="0"/>
              <a:t>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44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8140" y="1211580"/>
            <a:ext cx="5454621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Communication interactive </a:t>
            </a:r>
            <a:r>
              <a:rPr lang="fr-FR" sz="1200" dirty="0" smtClean="0"/>
              <a:t>(en streaming)</a:t>
            </a:r>
          </a:p>
          <a:p>
            <a:pPr marL="219075" lvl="1" indent="0">
              <a:buNone/>
            </a:pPr>
            <a:r>
              <a:rPr lang="fr-FR" sz="1200" dirty="0" smtClean="0"/>
              <a:t>Les auditeurs peuvent commenter en direct ( poser des questions, </a:t>
            </a:r>
            <a:r>
              <a:rPr lang="fr-FR" sz="1200" dirty="0" err="1" smtClean="0"/>
              <a:t>etc</a:t>
            </a:r>
            <a:r>
              <a:rPr lang="fr-FR" sz="1200" dirty="0" smtClean="0"/>
              <a:t> ..)</a:t>
            </a:r>
          </a:p>
          <a:p>
            <a:pPr marL="0" indent="0">
              <a:buNone/>
            </a:pPr>
            <a:r>
              <a:rPr lang="fr-FR" sz="1800" dirty="0" smtClean="0"/>
              <a:t>Diffusion sur davantage de dispositifs</a:t>
            </a:r>
          </a:p>
          <a:p>
            <a:pPr marL="219075" lvl="1" indent="0">
              <a:buNone/>
            </a:pPr>
            <a:r>
              <a:rPr lang="fr-FR" sz="1200" dirty="0" smtClean="0"/>
              <a:t>Lecture possible sur PC/ Mac ; iPhone/</a:t>
            </a:r>
            <a:r>
              <a:rPr lang="fr-FR" sz="1200" dirty="0" err="1" smtClean="0"/>
              <a:t>Ipad</a:t>
            </a:r>
            <a:r>
              <a:rPr lang="fr-FR" sz="1200" dirty="0" smtClean="0"/>
              <a:t>/iPod </a:t>
            </a:r>
          </a:p>
          <a:p>
            <a:pPr marL="0" indent="0">
              <a:buNone/>
            </a:pPr>
            <a:r>
              <a:rPr lang="fr-FR" sz="1800" dirty="0" smtClean="0"/>
              <a:t>Contrôle et flexibilité sans égal</a:t>
            </a:r>
          </a:p>
          <a:p>
            <a:pPr marL="219075" lvl="1" indent="0">
              <a:buNone/>
            </a:pPr>
            <a:r>
              <a:rPr lang="fr-FR" sz="1200" dirty="0" smtClean="0"/>
              <a:t>Gestion souple des licences pour une meilleur exploitation des ressources et besoins, ainsi qu’une parfaite maitrise de votre budget</a:t>
            </a:r>
          </a:p>
          <a:p>
            <a:pPr marL="0" indent="0">
              <a:buNone/>
            </a:pPr>
            <a:r>
              <a:rPr lang="fr-FR" sz="1800" dirty="0" smtClean="0"/>
              <a:t>Optimisation de la qualité vidéo</a:t>
            </a:r>
          </a:p>
          <a:p>
            <a:pPr marL="219075" lvl="1" indent="0">
              <a:buNone/>
            </a:pPr>
            <a:r>
              <a:rPr lang="fr-FR" sz="1200" dirty="0" smtClean="0"/>
              <a:t>Adaptation automatique de la résolution sur chaque dispositif </a:t>
            </a:r>
            <a:endParaRPr lang="fr-FR" sz="1200" dirty="0"/>
          </a:p>
          <a:p>
            <a:pPr marL="0" indent="0">
              <a:buNone/>
            </a:pPr>
            <a:r>
              <a:rPr lang="fr-FR" sz="1800" dirty="0" smtClean="0"/>
              <a:t>Disposition contrôlée par l’utilisateur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Basculement simple d’un lay-out à un autre en cours de lecture</a:t>
            </a:r>
          </a:p>
          <a:p>
            <a:pPr marL="0" indent="0">
              <a:buNone/>
            </a:pPr>
            <a:r>
              <a:rPr lang="fr-FR" sz="1800" dirty="0" smtClean="0"/>
              <a:t>Interface personnalisable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Possibilité d’ajouter des éléments de marque ( logo ou autre ) à l’interface utilisateur</a:t>
            </a:r>
            <a:endParaRPr lang="fr-FR" sz="1200" dirty="0"/>
          </a:p>
          <a:p>
            <a:pPr marL="219075" lvl="1" indent="0">
              <a:buNone/>
            </a:pPr>
            <a:endParaRPr lang="fr-FR" sz="1200" dirty="0"/>
          </a:p>
          <a:p>
            <a:pPr marL="219075" lvl="1" indent="0">
              <a:buNone/>
            </a:pPr>
            <a:endParaRPr lang="fr-FR" sz="12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702612"/>
            <a:ext cx="515112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Fonctions Principales :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228600" y="130302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228600" y="185928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228600" y="239268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213360" y="3135217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213360" y="3691477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213360" y="4224877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mgastel\Desktop\Sans-titr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61" y="3024041"/>
            <a:ext cx="3126079" cy="1196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gastel\Desktop\Sans-titr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59" y="1819901"/>
            <a:ext cx="1665929" cy="998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VideoCenter</a:t>
            </a:r>
            <a:r>
              <a:rPr lang="en-US" dirty="0" smtClean="0"/>
              <a:t>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44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702612"/>
            <a:ext cx="515112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Performances et capacités: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098" name="Picture 2" descr="C:\Users\mgastel\Desktop\Sans-titre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" y="2044700"/>
            <a:ext cx="8175349" cy="22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21740"/>
            <a:ext cx="1700463" cy="807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1260" y="455119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b="0" dirty="0" smtClean="0">
                <a:latin typeface="+mj-lt"/>
              </a:rPr>
              <a:t>( valeurs enregistrées avec le serveur hardware UVC </a:t>
            </a:r>
            <a:r>
              <a:rPr lang="fr-FR" sz="1000" b="0" dirty="0">
                <a:latin typeface="+mj-lt"/>
              </a:rPr>
              <a:t>1100)</a:t>
            </a:r>
            <a:endParaRPr lang="fr-F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" y="167612"/>
            <a:ext cx="7498080" cy="1138901"/>
          </a:xfrm>
        </p:spPr>
        <p:txBody>
          <a:bodyPr/>
          <a:lstStyle/>
          <a:p>
            <a:r>
              <a:rPr lang="fr-FR" dirty="0" smtClean="0">
                <a:latin typeface="Trebuchet MS" charset="0"/>
              </a:rPr>
              <a:t>LifeSize</a:t>
            </a:r>
            <a:r>
              <a:rPr lang="fr-FR" dirty="0" smtClean="0">
                <a:latin typeface="Trebuchet MS" charset="0"/>
              </a:rPr>
              <a:t>® UVC </a:t>
            </a:r>
            <a:r>
              <a:rPr lang="fr-FR" dirty="0" smtClean="0">
                <a:latin typeface="Trebuchet MS" charset="0"/>
              </a:rPr>
              <a:t>Transit™  </a:t>
            </a:r>
            <a:r>
              <a:rPr lang="fr-FR" sz="2400" dirty="0" smtClean="0">
                <a:latin typeface="Trebuchet MS" charset="0"/>
              </a:rPr>
              <a:t/>
            </a:r>
            <a:br>
              <a:rPr lang="fr-FR" sz="2400" dirty="0" smtClean="0">
                <a:latin typeface="Trebuchet MS" charset="0"/>
              </a:rPr>
            </a:br>
            <a:r>
              <a:rPr lang="fr-FR" sz="1800" dirty="0" smtClean="0"/>
              <a:t>Traversée </a:t>
            </a:r>
            <a:r>
              <a:rPr lang="fr-FR" sz="1800" dirty="0"/>
              <a:t>sécurisée NAT et </a:t>
            </a:r>
            <a:r>
              <a:rPr lang="fr-FR" sz="1800" dirty="0" smtClean="0"/>
              <a:t>de pare-feu </a:t>
            </a:r>
            <a:r>
              <a:rPr lang="fr-FR" sz="1800" dirty="0"/>
              <a:t>dans le cadre de </a:t>
            </a:r>
            <a:r>
              <a:rPr lang="fr-FR" sz="1800" dirty="0" smtClean="0"/>
              <a:t>la collaboration </a:t>
            </a:r>
            <a:r>
              <a:rPr lang="fr-FR" sz="1800" dirty="0"/>
              <a:t>vidéo </a:t>
            </a:r>
            <a:r>
              <a:rPr lang="fr-FR" sz="1800" dirty="0" smtClean="0"/>
              <a:t>HD</a:t>
            </a:r>
            <a:endParaRPr lang="fr-FR" sz="1800" dirty="0">
              <a:latin typeface="Trebuchet MS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82" y="4121464"/>
            <a:ext cx="915356" cy="9153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5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9" y="435768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42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3" y="4341488"/>
            <a:ext cx="641992" cy="64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2" y="1577340"/>
            <a:ext cx="3006090" cy="17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1717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Transit™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42" y="708216"/>
            <a:ext cx="5743518" cy="932625"/>
          </a:xfrm>
        </p:spPr>
        <p:txBody>
          <a:bodyPr/>
          <a:lstStyle/>
          <a:p>
            <a:pPr marL="0" indent="0">
              <a:buNone/>
            </a:pPr>
            <a:r>
              <a:rPr lang="fr-FR" sz="1400" i="1" dirty="0"/>
              <a:t>LifeSize® UVC Transit™ est une solution complète </a:t>
            </a:r>
            <a:r>
              <a:rPr lang="fr-FR" sz="1400" i="1" dirty="0" smtClean="0"/>
              <a:t>de traversée </a:t>
            </a:r>
            <a:r>
              <a:rPr lang="fr-FR" sz="1400" i="1" dirty="0"/>
              <a:t>de pare-feu et NAT qui permet de passer </a:t>
            </a:r>
            <a:r>
              <a:rPr lang="fr-FR" sz="1400" i="1" dirty="0" smtClean="0"/>
              <a:t>des appels </a:t>
            </a:r>
            <a:r>
              <a:rPr lang="fr-FR" sz="1400" i="1" dirty="0"/>
              <a:t>vidéo Full HD (1080p30) sécurisés au sein </a:t>
            </a:r>
            <a:r>
              <a:rPr lang="fr-FR" sz="1400" i="1" dirty="0" smtClean="0"/>
              <a:t>du même </a:t>
            </a:r>
            <a:r>
              <a:rPr lang="fr-FR" sz="1400" i="1" dirty="0"/>
              <a:t>réseau et d'un réseau à un autre.</a:t>
            </a:r>
            <a:endParaRPr lang="it-IT" sz="900" i="1" dirty="0" smtClean="0"/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1083" y="2141220"/>
            <a:ext cx="5316797" cy="288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Travailleurs en ‘Home Office’</a:t>
            </a:r>
          </a:p>
          <a:p>
            <a:pPr marL="219075" lvl="1" indent="0">
              <a:buNone/>
            </a:pPr>
            <a:r>
              <a:rPr lang="fr-FR" sz="1200" dirty="0" smtClean="0"/>
              <a:t>Pour toutes les personnes qui travaillent à distance et qui ont besoin de communications vidéo sécurisées à travers les différents </a:t>
            </a:r>
            <a:r>
              <a:rPr lang="fr-FR" sz="1200" dirty="0" err="1" smtClean="0"/>
              <a:t>parefeux</a:t>
            </a:r>
            <a:r>
              <a:rPr lang="fr-FR" sz="1200" dirty="0" smtClean="0"/>
              <a:t>.</a:t>
            </a:r>
          </a:p>
          <a:p>
            <a:pPr marL="219075" lvl="1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Filiales / annexes</a:t>
            </a:r>
          </a:p>
          <a:p>
            <a:pPr marL="219075" lvl="1" indent="0">
              <a:buNone/>
            </a:pPr>
            <a:r>
              <a:rPr lang="fr-FR" sz="1200" dirty="0" smtClean="0"/>
              <a:t>Pour des communications sécurisées entre sites régionaux</a:t>
            </a:r>
          </a:p>
          <a:p>
            <a:pPr marL="219075" lvl="1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Moyennes et Grandes entreprises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Structures qui requièrent des communications </a:t>
            </a:r>
            <a:r>
              <a:rPr lang="fr-FR" sz="1200" dirty="0" err="1" smtClean="0"/>
              <a:t>video</a:t>
            </a:r>
            <a:r>
              <a:rPr lang="fr-FR" sz="1200" dirty="0" smtClean="0"/>
              <a:t>  en interne sans compromis sur la sécurité</a:t>
            </a:r>
            <a:endParaRPr lang="fr-FR" sz="1200" dirty="0"/>
          </a:p>
          <a:p>
            <a:pPr lvl="1"/>
            <a:endParaRPr lang="fr-FR" sz="12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779048"/>
            <a:ext cx="515112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Quelle utilisation?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7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èche droite 13"/>
          <p:cNvSpPr/>
          <p:nvPr/>
        </p:nvSpPr>
        <p:spPr bwMode="auto">
          <a:xfrm>
            <a:off x="346710" y="222504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342900" y="318516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342900" y="397764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55" y="2437575"/>
            <a:ext cx="2385543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83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271260" y="4655820"/>
            <a:ext cx="2750820" cy="487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46320" y="564120"/>
            <a:ext cx="4008120" cy="8836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846320" y="4101510"/>
            <a:ext cx="4008120" cy="8477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46320" y="3261420"/>
            <a:ext cx="4008120" cy="7810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46320" y="2385120"/>
            <a:ext cx="4008120" cy="8267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46320" y="1482150"/>
            <a:ext cx="4008120" cy="857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SOMMAIRE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1" y="1910744"/>
            <a:ext cx="4331969" cy="291274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dirty="0" smtClean="0"/>
              <a:t>Qu’est-ce que la plateforme UVC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 smtClean="0"/>
              <a:t>De quoi est-elle composée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 smtClean="0"/>
              <a:t>Comment fonctionne UVC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 smtClean="0"/>
              <a:t>Détail des instances disponibles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 smtClean="0"/>
              <a:t>Les Avantages Stratégiques</a:t>
            </a:r>
          </a:p>
          <a:p>
            <a:pPr marL="561975" lvl="1" indent="-342900">
              <a:buFont typeface="+mj-lt"/>
              <a:buAutoNum type="arabicPeriod"/>
            </a:pPr>
            <a:r>
              <a:rPr lang="fr-FR" sz="1400" dirty="0" smtClean="0"/>
              <a:t>Financiers </a:t>
            </a:r>
          </a:p>
          <a:p>
            <a:pPr marL="561975" lvl="1" indent="-342900">
              <a:buFont typeface="+mj-lt"/>
              <a:buAutoNum type="arabicPeriod"/>
            </a:pPr>
            <a:r>
              <a:rPr lang="fr-FR" sz="1400" dirty="0" smtClean="0"/>
              <a:t>Techniques</a:t>
            </a:r>
          </a:p>
          <a:p>
            <a:pPr marL="561975" lvl="1" indent="-342900">
              <a:buFont typeface="+mj-lt"/>
              <a:buAutoNum type="arabicPeriod"/>
            </a:pPr>
            <a:r>
              <a:rPr lang="fr-FR" sz="1400" dirty="0" smtClean="0"/>
              <a:t>Utilisation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endParaRPr lang="it-IT" sz="900" dirty="0" smtClean="0"/>
          </a:p>
          <a:p>
            <a:pPr>
              <a:buFont typeface="+mj-lt"/>
              <a:buAutoNum type="arabicPeriod"/>
            </a:pPr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38800" y="541260"/>
            <a:ext cx="3223260" cy="44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19075" lvl="1" indent="0">
              <a:buNone/>
            </a:pPr>
            <a:r>
              <a:rPr lang="fr-FR" dirty="0"/>
              <a:t>UVC </a:t>
            </a:r>
            <a:r>
              <a:rPr lang="fr-FR" dirty="0" err="1" smtClean="0"/>
              <a:t>MultiPoint</a:t>
            </a:r>
            <a:r>
              <a:rPr lang="fr-FR" dirty="0" smtClean="0"/>
              <a:t>™</a:t>
            </a:r>
            <a:endParaRPr lang="fr-FR" dirty="0"/>
          </a:p>
          <a:p>
            <a:pPr lvl="2"/>
            <a:r>
              <a:rPr lang="fr-FR" sz="1000" dirty="0"/>
              <a:t>Présentation </a:t>
            </a:r>
          </a:p>
          <a:p>
            <a:pPr lvl="2"/>
            <a:r>
              <a:rPr lang="fr-FR" sz="1000" dirty="0"/>
              <a:t>Fonctions </a:t>
            </a:r>
            <a:r>
              <a:rPr lang="fr-FR" sz="1000" dirty="0" smtClean="0"/>
              <a:t>principales</a:t>
            </a:r>
          </a:p>
          <a:p>
            <a:pPr lvl="2"/>
            <a:r>
              <a:rPr lang="fr-FR" sz="1000" dirty="0" smtClean="0"/>
              <a:t>A qui s’adresse le UVC Multipoint</a:t>
            </a:r>
            <a:endParaRPr lang="fr-FR" dirty="0" smtClean="0"/>
          </a:p>
          <a:p>
            <a:pPr marL="219075" lvl="1" indent="0">
              <a:buNone/>
            </a:pPr>
            <a:r>
              <a:rPr lang="fr-FR" dirty="0" smtClean="0"/>
              <a:t>UVC </a:t>
            </a:r>
            <a:r>
              <a:rPr lang="fr-FR" dirty="0" err="1" smtClean="0"/>
              <a:t>VideoCenter</a:t>
            </a:r>
            <a:r>
              <a:rPr lang="fr-FR" dirty="0" smtClean="0"/>
              <a:t>™</a:t>
            </a:r>
          </a:p>
          <a:p>
            <a:pPr lvl="2"/>
            <a:r>
              <a:rPr lang="fr-FR" sz="1000" dirty="0" smtClean="0"/>
              <a:t>Présentation </a:t>
            </a:r>
            <a:endParaRPr lang="fr-FR" sz="1000" dirty="0"/>
          </a:p>
          <a:p>
            <a:pPr lvl="2"/>
            <a:r>
              <a:rPr lang="fr-FR" sz="1000" dirty="0"/>
              <a:t>Fonctions principales</a:t>
            </a:r>
          </a:p>
          <a:p>
            <a:pPr lvl="2"/>
            <a:r>
              <a:rPr lang="fr-FR" sz="1000" dirty="0" smtClean="0"/>
              <a:t>A qui s’adresse l’UVC </a:t>
            </a:r>
            <a:r>
              <a:rPr lang="fr-FR" sz="1000" dirty="0" err="1" smtClean="0"/>
              <a:t>VideoCenter</a:t>
            </a:r>
            <a:r>
              <a:rPr lang="fr-FR" sz="1000" dirty="0" smtClean="0"/>
              <a:t>?</a:t>
            </a:r>
          </a:p>
          <a:p>
            <a:pPr lvl="2"/>
            <a:endParaRPr lang="fr-FR" sz="800" dirty="0" smtClean="0"/>
          </a:p>
          <a:p>
            <a:pPr marL="219075" lvl="1" indent="0">
              <a:buNone/>
            </a:pPr>
            <a:r>
              <a:rPr lang="fr-FR" dirty="0"/>
              <a:t>UVC </a:t>
            </a:r>
            <a:r>
              <a:rPr lang="fr-FR" dirty="0" smtClean="0"/>
              <a:t>Transit™</a:t>
            </a:r>
            <a:endParaRPr lang="fr-FR" dirty="0"/>
          </a:p>
          <a:p>
            <a:pPr lvl="2"/>
            <a:r>
              <a:rPr lang="fr-FR" sz="1000" dirty="0"/>
              <a:t>Présentation </a:t>
            </a:r>
          </a:p>
          <a:p>
            <a:pPr lvl="2"/>
            <a:r>
              <a:rPr lang="fr-FR" sz="1000" dirty="0"/>
              <a:t>Fonctions </a:t>
            </a:r>
            <a:r>
              <a:rPr lang="fr-FR" sz="1000" dirty="0" smtClean="0"/>
              <a:t>principales</a:t>
            </a:r>
          </a:p>
          <a:p>
            <a:pPr lvl="2"/>
            <a:endParaRPr lang="fr-FR" sz="1000" dirty="0"/>
          </a:p>
          <a:p>
            <a:pPr marL="219075" lvl="1" indent="0">
              <a:buNone/>
            </a:pPr>
            <a:r>
              <a:rPr lang="fr-FR" dirty="0" smtClean="0"/>
              <a:t>UVC Access™</a:t>
            </a:r>
            <a:endParaRPr lang="fr-FR" dirty="0"/>
          </a:p>
          <a:p>
            <a:pPr lvl="2"/>
            <a:r>
              <a:rPr lang="fr-FR" sz="1000" dirty="0"/>
              <a:t>Présentation </a:t>
            </a:r>
          </a:p>
          <a:p>
            <a:pPr lvl="2"/>
            <a:r>
              <a:rPr lang="fr-FR" sz="1000" dirty="0"/>
              <a:t>Fonctions </a:t>
            </a:r>
            <a:r>
              <a:rPr lang="fr-FR" sz="1000" dirty="0" smtClean="0"/>
              <a:t>principales</a:t>
            </a:r>
          </a:p>
          <a:p>
            <a:pPr lvl="2"/>
            <a:endParaRPr lang="fr-FR" sz="1000" dirty="0"/>
          </a:p>
          <a:p>
            <a:pPr marL="219075" lvl="1" indent="0">
              <a:buNone/>
            </a:pPr>
            <a:r>
              <a:rPr lang="fr-FR" dirty="0" smtClean="0"/>
              <a:t>UVC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Engine</a:t>
            </a:r>
            <a:r>
              <a:rPr lang="fr-FR" dirty="0" smtClean="0"/>
              <a:t>™ </a:t>
            </a:r>
            <a:r>
              <a:rPr lang="fr-FR" sz="1200" dirty="0" smtClean="0"/>
              <a:t>(for LYNC)</a:t>
            </a:r>
            <a:endParaRPr lang="fr-FR" sz="1200" dirty="0"/>
          </a:p>
          <a:p>
            <a:pPr lvl="2"/>
            <a:r>
              <a:rPr lang="fr-FR" sz="1000" dirty="0"/>
              <a:t>Présentation </a:t>
            </a:r>
          </a:p>
          <a:p>
            <a:pPr lvl="2"/>
            <a:r>
              <a:rPr lang="fr-FR" sz="1000" dirty="0"/>
              <a:t>Fonctions </a:t>
            </a:r>
            <a:r>
              <a:rPr lang="fr-FR" sz="1000" dirty="0" smtClean="0"/>
              <a:t>principales</a:t>
            </a:r>
          </a:p>
          <a:p>
            <a:pPr lvl="2"/>
            <a:endParaRPr lang="fr-FR" sz="1000" dirty="0"/>
          </a:p>
          <a:p>
            <a:pPr marL="0" indent="0">
              <a:buFont typeface="Arial" pitchFamily="34" charset="0"/>
              <a:buNone/>
            </a:pPr>
            <a:endParaRPr lang="it-IT" sz="2000" dirty="0" smtClean="0"/>
          </a:p>
          <a:p>
            <a:pPr>
              <a:buFont typeface="Arial" pitchFamily="34" charset="0"/>
              <a:buNone/>
            </a:pPr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endParaRPr lang="it-IT" sz="900" dirty="0" smtClean="0"/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2518440"/>
            <a:ext cx="6172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3379500"/>
            <a:ext cx="6172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720210"/>
            <a:ext cx="6172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23105"/>
            <a:ext cx="6172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93" y="91920"/>
            <a:ext cx="592587" cy="366600"/>
          </a:xfrm>
          <a:prstGeom prst="rect">
            <a:avLst/>
          </a:prstGeom>
          <a:noFill/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4217700"/>
            <a:ext cx="605790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colade ouvrante 7"/>
          <p:cNvSpPr/>
          <p:nvPr/>
        </p:nvSpPr>
        <p:spPr bwMode="auto">
          <a:xfrm>
            <a:off x="4107180" y="564120"/>
            <a:ext cx="556260" cy="4385100"/>
          </a:xfrm>
          <a:prstGeom prst="leftBrace">
            <a:avLst>
              <a:gd name="adj1" fmla="val 53539"/>
              <a:gd name="adj2" fmla="val 5781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26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36" y="720210"/>
            <a:ext cx="1260224" cy="77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4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1" y="575912"/>
            <a:ext cx="3901038" cy="455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Transit™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731901"/>
            <a:ext cx="223266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Schéma d’intégration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7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2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Transit™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50703" y="1157796"/>
            <a:ext cx="5316797" cy="39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Sécurisation</a:t>
            </a:r>
          </a:p>
          <a:p>
            <a:pPr marL="219075" lvl="1" indent="0">
              <a:buNone/>
            </a:pPr>
            <a:r>
              <a:rPr lang="fr-FR" sz="1200" dirty="0" smtClean="0"/>
              <a:t>Appels inter entreprise sécurisés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Réduction du Nb de ports et donc des risques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Ensemble restreint de ports de pare-feu ouverts nécessaires.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Latence réduite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Prise en charge des médias directs entre les systèmes vidéos.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Déploiement accéléré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Déploiement en quelques minutes sur la plateforme UVC.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Ouvert et interopérable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Compatibles avec tout système de visioconférence H.323 ou SIP</a:t>
            </a:r>
            <a:endParaRPr lang="fr-FR" sz="1200" dirty="0"/>
          </a:p>
          <a:p>
            <a:pPr marL="219075" lvl="1" indent="0">
              <a:buNone/>
            </a:pPr>
            <a:endParaRPr lang="fr-FR" sz="1200" dirty="0"/>
          </a:p>
          <a:p>
            <a:pPr marL="219075" lvl="1" indent="0">
              <a:buNone/>
            </a:pPr>
            <a:endParaRPr lang="fr-FR" sz="1200" dirty="0"/>
          </a:p>
          <a:p>
            <a:pPr marL="219075" lvl="1" indent="0">
              <a:buNone/>
            </a:pPr>
            <a:endParaRPr lang="fr-FR" sz="1200" dirty="0"/>
          </a:p>
          <a:p>
            <a:pPr marL="219075" lvl="1" indent="0">
              <a:buNone/>
            </a:pPr>
            <a:endParaRPr lang="fr-FR" sz="12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731901"/>
            <a:ext cx="515112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Fonctions</a:t>
            </a:r>
            <a:r>
              <a:rPr kumimoji="0" lang="fr-FR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principales: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7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èche droite 13"/>
          <p:cNvSpPr/>
          <p:nvPr/>
        </p:nvSpPr>
        <p:spPr bwMode="auto">
          <a:xfrm>
            <a:off x="1112520" y="1280128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112520" y="1992408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1112520" y="2708688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1123950" y="3440208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125913" y="4186968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" y="167612"/>
            <a:ext cx="7498080" cy="1138901"/>
          </a:xfrm>
        </p:spPr>
        <p:txBody>
          <a:bodyPr/>
          <a:lstStyle/>
          <a:p>
            <a:r>
              <a:rPr lang="fr-FR" dirty="0" smtClean="0">
                <a:latin typeface="Trebuchet MS" charset="0"/>
              </a:rPr>
              <a:t>LifeSize</a:t>
            </a:r>
            <a:r>
              <a:rPr lang="fr-FR" dirty="0" smtClean="0">
                <a:latin typeface="Trebuchet MS" charset="0"/>
              </a:rPr>
              <a:t>® UVC </a:t>
            </a:r>
            <a:r>
              <a:rPr lang="fr-FR" dirty="0" smtClean="0">
                <a:latin typeface="Trebuchet MS" charset="0"/>
              </a:rPr>
              <a:t>Access™  </a:t>
            </a:r>
            <a:r>
              <a:rPr lang="fr-FR" sz="2400" dirty="0" smtClean="0">
                <a:latin typeface="Trebuchet MS" charset="0"/>
              </a:rPr>
              <a:t/>
            </a:r>
            <a:br>
              <a:rPr lang="fr-FR" sz="2400" dirty="0" smtClean="0">
                <a:latin typeface="Trebuchet MS" charset="0"/>
              </a:rPr>
            </a:br>
            <a:r>
              <a:rPr lang="fr-FR" sz="1800" dirty="0" smtClean="0"/>
              <a:t>Traversée </a:t>
            </a:r>
            <a:r>
              <a:rPr lang="fr-FR" sz="1800" dirty="0"/>
              <a:t>sécurisée NAT et </a:t>
            </a:r>
            <a:r>
              <a:rPr lang="fr-FR" sz="1800" dirty="0" smtClean="0"/>
              <a:t>de pare-feu </a:t>
            </a:r>
            <a:r>
              <a:rPr lang="fr-FR" sz="1800" dirty="0"/>
              <a:t>dans le cadre de </a:t>
            </a:r>
            <a:r>
              <a:rPr lang="fr-FR" sz="1800" dirty="0" smtClean="0"/>
              <a:t>la collaboration </a:t>
            </a:r>
            <a:r>
              <a:rPr lang="fr-FR" sz="1800" dirty="0"/>
              <a:t>vidéo </a:t>
            </a:r>
            <a:r>
              <a:rPr lang="fr-FR" sz="1800" dirty="0" smtClean="0"/>
              <a:t>HD</a:t>
            </a:r>
            <a:endParaRPr lang="fr-FR" sz="1800" dirty="0">
              <a:latin typeface="Trebuchet MS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71" y="4099796"/>
            <a:ext cx="888205" cy="8882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9" y="435768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02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3" y="4341488"/>
            <a:ext cx="641992" cy="64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7" y="435768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03" y="1455420"/>
            <a:ext cx="1767840" cy="176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525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Access™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02" y="826104"/>
            <a:ext cx="5606358" cy="625284"/>
          </a:xfrm>
        </p:spPr>
        <p:txBody>
          <a:bodyPr/>
          <a:lstStyle/>
          <a:p>
            <a:pPr marL="0" indent="0">
              <a:buNone/>
            </a:pPr>
            <a:r>
              <a:rPr lang="fr-FR" sz="1400" i="1" dirty="0"/>
              <a:t>LifeSize® UVC </a:t>
            </a:r>
            <a:r>
              <a:rPr lang="fr-FR" sz="1400" i="1" dirty="0" smtClean="0"/>
              <a:t>Access™ </a:t>
            </a:r>
            <a:r>
              <a:rPr lang="fr-FR" sz="1400" i="1" dirty="0"/>
              <a:t>est </a:t>
            </a:r>
            <a:r>
              <a:rPr lang="fr-FR" sz="1400" i="1" dirty="0" smtClean="0"/>
              <a:t>un portier </a:t>
            </a:r>
            <a:r>
              <a:rPr lang="fr-FR" sz="1400" i="1" dirty="0"/>
              <a:t>des </a:t>
            </a:r>
            <a:r>
              <a:rPr lang="fr-FR" sz="1400" i="1" dirty="0" smtClean="0"/>
              <a:t>communications sur </a:t>
            </a:r>
            <a:r>
              <a:rPr lang="fr-FR" sz="1400" i="1" dirty="0"/>
              <a:t>IP pour un routage </a:t>
            </a:r>
            <a:r>
              <a:rPr lang="fr-FR" sz="1400" i="1" dirty="0" smtClean="0"/>
              <a:t>et un </a:t>
            </a:r>
            <a:r>
              <a:rPr lang="fr-FR" sz="1400" i="1" dirty="0"/>
              <a:t>contrôle intelligents </a:t>
            </a:r>
            <a:r>
              <a:rPr lang="fr-FR" sz="1400" i="1" dirty="0" smtClean="0"/>
              <a:t>des appels</a:t>
            </a:r>
            <a:endParaRPr lang="en-US" sz="1200" i="1" dirty="0" smtClean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7723" y="2042160"/>
            <a:ext cx="4478597" cy="2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Je veux simplifier les numérotation d’adresses IP</a:t>
            </a:r>
          </a:p>
          <a:p>
            <a:pPr marL="219075" lvl="1" indent="0">
              <a:buNone/>
            </a:pPr>
            <a:r>
              <a:rPr lang="fr-FR" sz="1200" dirty="0" smtClean="0"/>
              <a:t>UVC Access vous permet de créer des extensions directes  pour les systèmes H.323 ou URI (adresse au format adresse email )</a:t>
            </a:r>
          </a:p>
          <a:p>
            <a:pPr marL="219075" lvl="1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800" dirty="0"/>
              <a:t>Je </a:t>
            </a:r>
            <a:r>
              <a:rPr lang="fr-FR" sz="1800" dirty="0" smtClean="0"/>
              <a:t>ne maitrise pas ma bande passante</a:t>
            </a:r>
          </a:p>
          <a:p>
            <a:pPr marL="0" indent="0">
              <a:buNone/>
            </a:pPr>
            <a:r>
              <a:rPr lang="fr-FR" sz="1800" dirty="0" smtClean="0"/>
              <a:t> ni son allocation en fonction des besoins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Utilisez les fonctions de zonage et l’administration de la bande passante avec UVC Access. Vous pourrez par exemple diviser le réseau de votre société en zones définies et administrables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-83820" y="1639872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 permet de faire LifeSize UVC Access ?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39872"/>
            <a:ext cx="3505200" cy="2910455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 bwMode="auto">
          <a:xfrm>
            <a:off x="163830" y="2135359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163830" y="3552825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6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Access™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04043" y="1341120"/>
            <a:ext cx="617785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Contrôle du réseau de visioconférence</a:t>
            </a:r>
          </a:p>
          <a:p>
            <a:pPr marL="219075" lvl="1" indent="0">
              <a:buNone/>
            </a:pPr>
            <a:r>
              <a:rPr lang="fr-FR" sz="1200" dirty="0" smtClean="0"/>
              <a:t>Gestion des autorisations par zones </a:t>
            </a:r>
          </a:p>
          <a:p>
            <a:pPr marL="219075" lvl="1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800" dirty="0" smtClean="0"/>
              <a:t>Contrôle de la bande passante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Gestion de la bande passante au sein des zones et entre les zones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Plan de numérotation simplifié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Possibilité d’assigner des extensions au adresses IP</a:t>
            </a:r>
            <a:br>
              <a:rPr lang="fr-FR" sz="1200" dirty="0" smtClean="0"/>
            </a:br>
            <a:r>
              <a:rPr lang="fr-FR" sz="1200" dirty="0" smtClean="0"/>
              <a:t> </a:t>
            </a:r>
          </a:p>
          <a:p>
            <a:pPr marL="0" indent="0">
              <a:buNone/>
            </a:pPr>
            <a:r>
              <a:rPr lang="fr-FR" sz="1800" dirty="0" smtClean="0"/>
              <a:t>Sécurité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Contrôle des accès avec authentification H.235</a:t>
            </a:r>
            <a:br>
              <a:rPr lang="fr-FR" sz="1200" dirty="0" smtClean="0"/>
            </a:br>
            <a:endParaRPr lang="fr-FR" sz="1200" dirty="0" smtClean="0"/>
          </a:p>
          <a:p>
            <a:pPr marL="0" indent="0">
              <a:buNone/>
            </a:pPr>
            <a:r>
              <a:rPr lang="fr-FR" sz="1800" dirty="0" smtClean="0"/>
              <a:t>Ouvert et interopérable</a:t>
            </a:r>
            <a:endParaRPr lang="fr-FR" sz="1800" dirty="0"/>
          </a:p>
          <a:p>
            <a:pPr marL="219075" lvl="1" indent="0">
              <a:buNone/>
            </a:pPr>
            <a:r>
              <a:rPr lang="fr-FR" sz="1200" dirty="0" smtClean="0"/>
              <a:t>Compatible avec tout type de système Visio H.323 ou SIP</a:t>
            </a:r>
            <a:endParaRPr lang="fr-FR" sz="1200" dirty="0"/>
          </a:p>
          <a:p>
            <a:pPr marL="219075" lvl="1" indent="0">
              <a:buNone/>
            </a:pPr>
            <a:endParaRPr lang="fr-FR" sz="1200" dirty="0" smtClean="0"/>
          </a:p>
          <a:p>
            <a:pPr marL="219075" lvl="1" indent="0">
              <a:buNone/>
            </a:pPr>
            <a:endParaRPr lang="fr-FR" sz="1200" dirty="0" smtClean="0"/>
          </a:p>
          <a:p>
            <a:pPr marL="219075" lvl="1" indent="0">
              <a:buNone/>
            </a:pPr>
            <a:endParaRPr lang="fr-FR" sz="12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741093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chemeClr val="bg1"/>
                </a:solidFill>
              </a:rPr>
              <a:t>Principales fonctions de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LifeSize UVC Access ?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èche droite 19"/>
          <p:cNvSpPr/>
          <p:nvPr/>
        </p:nvSpPr>
        <p:spPr bwMode="auto">
          <a:xfrm>
            <a:off x="1204018" y="2219179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1204018" y="3667125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204018" y="2935459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1204018" y="4413885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1204018" y="1441114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3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1079" y="259052"/>
            <a:ext cx="7498080" cy="1684048"/>
          </a:xfrm>
        </p:spPr>
        <p:txBody>
          <a:bodyPr/>
          <a:lstStyle/>
          <a:p>
            <a:r>
              <a:rPr lang="fr-FR" dirty="0" smtClean="0">
                <a:latin typeface="Trebuchet MS" charset="0"/>
              </a:rPr>
              <a:t>LifeSize</a:t>
            </a:r>
            <a:r>
              <a:rPr lang="fr-FR" dirty="0" smtClean="0">
                <a:latin typeface="Trebuchet MS" charset="0"/>
              </a:rPr>
              <a:t>® UVC </a:t>
            </a:r>
            <a:r>
              <a:rPr lang="fr-FR" dirty="0" err="1" smtClean="0">
                <a:latin typeface="Trebuchet MS" charset="0"/>
              </a:rPr>
              <a:t>Video</a:t>
            </a:r>
            <a:r>
              <a:rPr lang="fr-FR" dirty="0" smtClean="0">
                <a:latin typeface="Trebuchet MS" charset="0"/>
              </a:rPr>
              <a:t> </a:t>
            </a:r>
            <a:r>
              <a:rPr lang="fr-FR" dirty="0" err="1" smtClean="0">
                <a:latin typeface="Trebuchet MS" charset="0"/>
              </a:rPr>
              <a:t>Engine</a:t>
            </a:r>
            <a:r>
              <a:rPr lang="fr-FR" dirty="0" smtClean="0">
                <a:latin typeface="Trebuchet MS" charset="0"/>
              </a:rPr>
              <a:t>™</a:t>
            </a:r>
            <a:br>
              <a:rPr lang="fr-FR" dirty="0" smtClean="0">
                <a:latin typeface="Trebuchet MS" charset="0"/>
              </a:rPr>
            </a:br>
            <a:r>
              <a:rPr lang="fr-FR" sz="2400" dirty="0" smtClean="0">
                <a:latin typeface="Trebuchet MS" charset="0"/>
              </a:rPr>
              <a:t>pour</a:t>
            </a:r>
            <a:r>
              <a:rPr lang="fr-FR" sz="2400" dirty="0" smtClean="0">
                <a:latin typeface="Trebuchet MS" charset="0"/>
              </a:rPr>
              <a:t> Microsoft ® </a:t>
            </a:r>
            <a:r>
              <a:rPr lang="fr-FR" sz="2400" dirty="0" err="1" smtClean="0">
                <a:latin typeface="Trebuchet MS" charset="0"/>
              </a:rPr>
              <a:t>Lync</a:t>
            </a:r>
            <a:r>
              <a:rPr lang="fr-FR" sz="2400" dirty="0" smtClean="0">
                <a:latin typeface="Trebuchet MS" charset="0"/>
              </a:rPr>
              <a:t> ™  </a:t>
            </a:r>
            <a:br>
              <a:rPr lang="fr-FR" sz="2400" dirty="0" smtClean="0">
                <a:latin typeface="Trebuchet MS" charset="0"/>
              </a:rPr>
            </a:br>
            <a:r>
              <a:rPr lang="fr-FR" sz="2400" dirty="0" smtClean="0">
                <a:latin typeface="Trebuchet MS" charset="0"/>
              </a:rPr>
              <a:t> </a:t>
            </a:r>
            <a:r>
              <a:rPr lang="fr-FR" sz="2400" dirty="0" smtClean="0">
                <a:latin typeface="Trebuchet MS" charset="0"/>
              </a:rPr>
              <a:t/>
            </a:r>
            <a:br>
              <a:rPr lang="fr-FR" sz="2400" dirty="0" smtClean="0">
                <a:latin typeface="Trebuchet MS" charset="0"/>
              </a:rPr>
            </a:br>
            <a:r>
              <a:rPr lang="fr-FR" sz="1800" dirty="0" smtClean="0"/>
              <a:t>Appels </a:t>
            </a:r>
            <a:r>
              <a:rPr lang="fr-FR" sz="1800" dirty="0" err="1" smtClean="0"/>
              <a:t>Video</a:t>
            </a:r>
            <a:r>
              <a:rPr lang="fr-FR" sz="1800" dirty="0" smtClean="0"/>
              <a:t> HD à partir du PC directement vers la salle de réunion avec Microsoft </a:t>
            </a:r>
            <a:r>
              <a:rPr lang="fr-FR" sz="1800" dirty="0" err="1" smtClean="0"/>
              <a:t>Lync</a:t>
            </a:r>
            <a:endParaRPr lang="fr-FR" sz="1800" dirty="0">
              <a:latin typeface="Trebuchet MS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9" y="435768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2" y="4083362"/>
            <a:ext cx="900118" cy="9001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3" y="4341488"/>
            <a:ext cx="641992" cy="64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7" y="435768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29" y="2118361"/>
            <a:ext cx="2085501" cy="14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1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Video Engine™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305208"/>
            <a:ext cx="4191000" cy="1718152"/>
          </a:xfrm>
        </p:spPr>
        <p:txBody>
          <a:bodyPr/>
          <a:lstStyle/>
          <a:p>
            <a:pPr marL="0" indent="0">
              <a:buNone/>
            </a:pPr>
            <a:r>
              <a:rPr lang="fr-FR" sz="1600" i="1" dirty="0"/>
              <a:t>LifeSize® UVC </a:t>
            </a:r>
            <a:r>
              <a:rPr lang="fr-FR" sz="1600" i="1" dirty="0" err="1" smtClean="0"/>
              <a:t>Video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Engine</a:t>
            </a:r>
            <a:r>
              <a:rPr lang="fr-FR" sz="1600" i="1" dirty="0" smtClean="0"/>
              <a:t>™ </a:t>
            </a:r>
            <a:r>
              <a:rPr lang="fr-FR" sz="1600" i="1" dirty="0"/>
              <a:t>est </a:t>
            </a:r>
            <a:r>
              <a:rPr lang="fr-FR" sz="1600" i="1" dirty="0" smtClean="0"/>
              <a:t>une solution qui vous permettra d’appeler des salles de réunion équipées en visioconférence à partir de votre bureau directement depuis l’interface </a:t>
            </a:r>
            <a:r>
              <a:rPr lang="fr-FR" sz="1600" i="1" dirty="0" err="1" smtClean="0"/>
              <a:t>Lync</a:t>
            </a:r>
            <a:r>
              <a:rPr lang="fr-FR" sz="1600" i="1" dirty="0" smtClean="0"/>
              <a:t> de Microsoft </a:t>
            </a:r>
            <a:endParaRPr lang="en-US" sz="1600" i="1" dirty="0" smtClean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2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359948"/>
            <a:ext cx="3799984" cy="2666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2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smtClean="0"/>
              <a:t>Video Engine™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3860" y="1188720"/>
            <a:ext cx="6454140" cy="3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>
                <a:solidFill>
                  <a:srgbClr val="002060"/>
                </a:solidFill>
              </a:rPr>
              <a:t>Appels vidéo HD entre votre bureau et la salle de réunion pour une collaboration plus riche et productive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>Solution la plus flexible et la moins onéreuse pour effectuer des appels </a:t>
            </a:r>
            <a:br>
              <a:rPr lang="fr-FR" sz="1400" dirty="0" smtClean="0"/>
            </a:br>
            <a:r>
              <a:rPr lang="fr-FR" sz="1400" dirty="0" smtClean="0"/>
              <a:t>vidéos HD en présence continue à partir de Microsoft </a:t>
            </a:r>
            <a:r>
              <a:rPr lang="fr-FR" sz="1400" dirty="0" err="1" smtClean="0"/>
              <a:t>Lync</a:t>
            </a:r>
            <a:endParaRPr lang="fr-FR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>Solution clé-en-main, de la salle de réunion au PC portable</a:t>
            </a:r>
            <a:endParaRPr lang="fr-FR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>Qualité Vidéo HD 720p, pour des appels naturels comme en présence réelle</a:t>
            </a:r>
            <a:endParaRPr lang="fr-FR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>Amélioration de la productivité et simplification du travail en équipe</a:t>
            </a:r>
            <a:endParaRPr lang="fr-FR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Ouvert et interopérable</a:t>
            </a:r>
            <a:endParaRPr lang="fr-FR" sz="14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Système flexible et évolutif en fonction de vos besoins : ne payez que ce dont vous avez besoin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Permet aux travailleurs à distance et ceux en déplacement de rester connecté en toutes circonstances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83820" y="702612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avantages de LifeSize UVC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Video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1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Engine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2" y="8417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07" y="1904269"/>
            <a:ext cx="2457009" cy="488411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 bwMode="auto">
          <a:xfrm>
            <a:off x="182880" y="1820861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182880" y="2392680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182880" y="2764822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82880" y="3122137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182880" y="3503137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182880" y="3875692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Flèche droite 23"/>
          <p:cNvSpPr/>
          <p:nvPr/>
        </p:nvSpPr>
        <p:spPr bwMode="auto">
          <a:xfrm>
            <a:off x="182880" y="4439572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7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40" y="175260"/>
            <a:ext cx="7170420" cy="1501140"/>
          </a:xfrm>
        </p:spPr>
        <p:txBody>
          <a:bodyPr/>
          <a:lstStyle/>
          <a:p>
            <a:r>
              <a:rPr lang="fr-FR" sz="4000" dirty="0" smtClean="0">
                <a:latin typeface="Trebuchet MS" charset="0"/>
              </a:rPr>
              <a:t>LifeSize® </a:t>
            </a:r>
            <a:r>
              <a:rPr lang="fr-FR" sz="4000" dirty="0" smtClean="0">
                <a:latin typeface="Trebuchet MS" charset="0"/>
              </a:rPr>
              <a:t> UVC </a:t>
            </a:r>
            <a:r>
              <a:rPr lang="fr-FR" sz="4000" dirty="0" err="1" smtClean="0">
                <a:latin typeface="Trebuchet MS" charset="0"/>
              </a:rPr>
              <a:t>Plateform</a:t>
            </a:r>
            <a:r>
              <a:rPr lang="fr-FR" sz="4000" dirty="0" smtClean="0">
                <a:latin typeface="Trebuchet MS" charset="0"/>
              </a:rPr>
              <a:t>™  </a:t>
            </a:r>
            <a:r>
              <a:rPr lang="fr-FR" sz="4000" dirty="0" smtClean="0">
                <a:latin typeface="Trebuchet MS" charset="0"/>
              </a:rPr>
              <a:t/>
            </a:r>
            <a:br>
              <a:rPr lang="fr-FR" sz="4000" dirty="0" smtClean="0">
                <a:latin typeface="Trebuchet MS" charset="0"/>
              </a:rPr>
            </a:br>
            <a:r>
              <a:rPr lang="fr-FR" sz="2400" dirty="0" smtClean="0">
                <a:latin typeface="Trebuchet MS" charset="0"/>
              </a:rPr>
              <a:t>… Les avantages stratégiques</a:t>
            </a:r>
            <a:endParaRPr lang="fr-FR" sz="2400" dirty="0">
              <a:latin typeface="Trebuchet MS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87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62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16" y="1883368"/>
            <a:ext cx="2449148" cy="15151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535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Plateform</a:t>
            </a:r>
            <a:r>
              <a:rPr lang="en-US" dirty="0" smtClean="0"/>
              <a:t>™ 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566277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04900" y="1501140"/>
            <a:ext cx="6454140" cy="3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Système de licences flexibles et évolutives à la demande , achetez en fonction de vos ressources, et faites évoluer en quelques clics suivants l’évolution de vos besoins</a:t>
            </a:r>
            <a:br>
              <a:rPr lang="fr-FR" sz="1600" dirty="0" smtClean="0">
                <a:solidFill>
                  <a:schemeClr val="tx1"/>
                </a:solidFill>
              </a:rPr>
            </a:br>
            <a:endParaRPr lang="fr-FR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Disponible en version Hardware ou Software : intégrez la plateforme dans vos servers existants, installez la sur un server dédié, ou faites héberger la solution en data center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FR" sz="16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Existe en version Standard ou entreprise : ne payez que pour les fonctions dont vous avez besoins.</a:t>
            </a:r>
            <a:endParaRPr lang="fr-FR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83820" y="702612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avantages financiers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723900" y="1546035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731520" y="2650935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731520" y="3931095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7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la plateforme UVC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1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9" y="898230"/>
            <a:ext cx="1701286" cy="1052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724418"/>
            <a:ext cx="3160396" cy="180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68980" y="1130678"/>
            <a:ext cx="5097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LifeSize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UVC Platform est une plate-forme logicielle virtualisée 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intégrée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 regroupe plusieurs produits d'infrastructure 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vidéo spécialisés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les rend accessibles instantanément à partir 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d'une interface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commune</a:t>
            </a:r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 »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6330" y="2667000"/>
            <a:ext cx="4701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Plate-forme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intégrée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Logiciel virtualisé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ou dispositif matériel </a:t>
            </a: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Une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seule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Interface,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 seul compte de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connexion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Gestion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souple des licences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Conformité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aux normes et interopérabilité </a:t>
            </a:r>
          </a:p>
        </p:txBody>
      </p:sp>
      <p:sp>
        <p:nvSpPr>
          <p:cNvPr id="8" name="Flèche droite 7"/>
          <p:cNvSpPr/>
          <p:nvPr/>
        </p:nvSpPr>
        <p:spPr bwMode="auto">
          <a:xfrm>
            <a:off x="862183" y="2735848"/>
            <a:ext cx="183629" cy="2057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862183" y="3170188"/>
            <a:ext cx="183629" cy="2057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862183" y="3579792"/>
            <a:ext cx="183629" cy="2057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862183" y="4014132"/>
            <a:ext cx="183629" cy="2057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886166" y="4427488"/>
            <a:ext cx="183629" cy="2057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7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Plateform</a:t>
            </a:r>
            <a:r>
              <a:rPr lang="en-US" dirty="0" smtClean="0"/>
              <a:t>™ 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01804" y="1783080"/>
            <a:ext cx="6697980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Flexibilité sans égal : licences flottantes , solution hardware ou software, version standard ou entreprise  : c’est la plateforme UVC qui s’intègre à votre infrastructure réseau existante et non l’inverse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Une seule interface pour toutes les </a:t>
            </a:r>
            <a:r>
              <a:rPr lang="fr-FR" sz="1600" dirty="0" err="1" smtClean="0"/>
              <a:t>appliances</a:t>
            </a:r>
            <a:r>
              <a:rPr lang="fr-FR" sz="1600" dirty="0" smtClean="0"/>
              <a:t>, un control absolu sur toutes spécifications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Un déploiement simplifié à l’extrême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/>
              <a:t>Une interopérabilité parfaite avec votre matériel existant 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83820" y="702612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avantages Techniques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818924" y="1851341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841784" y="2720021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849178" y="3367721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849178" y="3779201"/>
            <a:ext cx="160020" cy="1972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8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</a:t>
            </a:r>
            <a:r>
              <a:rPr lang="en-US" dirty="0" err="1" smtClean="0"/>
              <a:t>Plateform</a:t>
            </a:r>
            <a:r>
              <a:rPr lang="en-US" dirty="0" smtClean="0"/>
              <a:t>™ </a:t>
            </a:r>
            <a:endParaRPr lang="en-US" i="1" dirty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21788765"/>
            <a:ext cx="4572000" cy="743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b="0" dirty="0" smtClean="0"/>
              <a:t>Simplification </a:t>
            </a:r>
            <a:r>
              <a:rPr lang="fr-FR" sz="900" b="0" dirty="0"/>
              <a:t>de</a:t>
            </a:r>
          </a:p>
          <a:p>
            <a:r>
              <a:rPr lang="fr-FR" sz="900" b="0" dirty="0"/>
              <a:t>la diffusion sur</a:t>
            </a:r>
          </a:p>
          <a:p>
            <a:r>
              <a:rPr lang="fr-FR" sz="900" b="0" dirty="0"/>
              <a:t>plusieurs centres</a:t>
            </a:r>
          </a:p>
          <a:p>
            <a:r>
              <a:rPr lang="fr-FR" sz="900" b="0" dirty="0"/>
              <a:t>UVC </a:t>
            </a:r>
            <a:r>
              <a:rPr lang="fr-FR" sz="900" b="0" dirty="0" err="1"/>
              <a:t>Video</a:t>
            </a:r>
            <a:endParaRPr lang="fr-FR" sz="900" b="0" dirty="0"/>
          </a:p>
          <a:p>
            <a:r>
              <a:rPr lang="fr-FR" sz="900" b="0" dirty="0"/>
              <a:t>Center</a:t>
            </a:r>
          </a:p>
          <a:p>
            <a:r>
              <a:rPr lang="fr-FR" sz="900" b="0" dirty="0"/>
              <a:t>Redimensionnement et</a:t>
            </a:r>
          </a:p>
          <a:p>
            <a:r>
              <a:rPr lang="fr-FR" sz="900" b="0" dirty="0"/>
              <a:t>économie de bande passante en</a:t>
            </a:r>
          </a:p>
          <a:p>
            <a:r>
              <a:rPr lang="fr-FR" sz="900" b="0" dirty="0"/>
              <a:t>fédérant plusieurs centres UVC</a:t>
            </a:r>
          </a:p>
          <a:p>
            <a:r>
              <a:rPr lang="fr-FR" sz="900" b="0" dirty="0" err="1"/>
              <a:t>Video</a:t>
            </a:r>
            <a:r>
              <a:rPr lang="fr-FR" sz="900" b="0" dirty="0"/>
              <a:t> Center</a:t>
            </a:r>
          </a:p>
          <a:p>
            <a:r>
              <a:rPr lang="fr-FR" sz="900" b="0" dirty="0"/>
              <a:t>Communications</a:t>
            </a:r>
          </a:p>
          <a:p>
            <a:r>
              <a:rPr lang="fr-FR" sz="900" b="0" dirty="0"/>
              <a:t>interactives</a:t>
            </a:r>
          </a:p>
          <a:p>
            <a:r>
              <a:rPr lang="fr-FR" sz="900" b="0" dirty="0"/>
              <a:t>Discussion en direct</a:t>
            </a:r>
          </a:p>
          <a:p>
            <a:r>
              <a:rPr lang="fr-FR" sz="900" b="0" dirty="0"/>
              <a:t>permettant aux participants de</a:t>
            </a:r>
          </a:p>
          <a:p>
            <a:r>
              <a:rPr lang="fr-FR" sz="900" b="0" dirty="0"/>
              <a:t>communiquer et de partager</a:t>
            </a:r>
          </a:p>
          <a:p>
            <a:r>
              <a:rPr lang="fr-FR" sz="900" b="0" dirty="0"/>
              <a:t>des informations en mode texte</a:t>
            </a:r>
          </a:p>
          <a:p>
            <a:r>
              <a:rPr lang="fr-FR" sz="900" b="0" dirty="0"/>
              <a:t>Diffusion sur</a:t>
            </a:r>
          </a:p>
          <a:p>
            <a:r>
              <a:rPr lang="fr-FR" sz="900" b="0" dirty="0"/>
              <a:t>davantage de</a:t>
            </a:r>
          </a:p>
          <a:p>
            <a:r>
              <a:rPr lang="fr-FR" sz="900" b="0" dirty="0"/>
              <a:t>dispositifs</a:t>
            </a:r>
          </a:p>
          <a:p>
            <a:r>
              <a:rPr lang="fr-FR" sz="900" b="0" dirty="0"/>
              <a:t>Visionnage sur n'importe quel</a:t>
            </a:r>
          </a:p>
          <a:p>
            <a:r>
              <a:rPr lang="fr-FR" sz="900" b="0" dirty="0"/>
              <a:t>ordinateur (Mac ou PC), iPhone®,</a:t>
            </a:r>
          </a:p>
          <a:p>
            <a:r>
              <a:rPr lang="fr-FR" sz="900" b="0" dirty="0" err="1"/>
              <a:t>iPad</a:t>
            </a:r>
            <a:r>
              <a:rPr lang="fr-FR" sz="900" b="0" dirty="0"/>
              <a:t>® ou iPod®</a:t>
            </a:r>
          </a:p>
          <a:p>
            <a:r>
              <a:rPr lang="fr-FR" sz="900" b="0" dirty="0"/>
              <a:t>Evolutivité</a:t>
            </a:r>
          </a:p>
          <a:p>
            <a:r>
              <a:rPr lang="fr-FR" sz="900" b="0" dirty="0"/>
              <a:t>élevée</a:t>
            </a:r>
          </a:p>
          <a:p>
            <a:r>
              <a:rPr lang="fr-FR" sz="900" b="0" dirty="0"/>
              <a:t>Utilisation de la multidiffusion</a:t>
            </a:r>
          </a:p>
          <a:p>
            <a:r>
              <a:rPr lang="fr-FR" sz="900" b="0" dirty="0"/>
              <a:t>pour étendre la capacité de</a:t>
            </a:r>
          </a:p>
          <a:p>
            <a:r>
              <a:rPr lang="fr-FR" sz="900" b="0" dirty="0" err="1"/>
              <a:t>diffusoin</a:t>
            </a:r>
            <a:r>
              <a:rPr lang="fr-FR" sz="900" b="0" dirty="0"/>
              <a:t> et économiser la</a:t>
            </a:r>
          </a:p>
          <a:p>
            <a:r>
              <a:rPr lang="fr-FR" sz="900" b="0" dirty="0"/>
              <a:t>bande passante</a:t>
            </a:r>
          </a:p>
          <a:p>
            <a:r>
              <a:rPr lang="fr-FR" sz="900" b="0" dirty="0"/>
              <a:t>Optimisation</a:t>
            </a:r>
          </a:p>
          <a:p>
            <a:r>
              <a:rPr lang="fr-FR" sz="900" b="0" dirty="0"/>
              <a:t>de la qualité de</a:t>
            </a:r>
          </a:p>
          <a:p>
            <a:r>
              <a:rPr lang="fr-FR" sz="900" b="0" dirty="0"/>
              <a:t>lecture</a:t>
            </a:r>
          </a:p>
          <a:p>
            <a:r>
              <a:rPr lang="fr-FR" sz="900" b="0" dirty="0"/>
              <a:t>Adaptation automatique de la</a:t>
            </a:r>
          </a:p>
          <a:p>
            <a:r>
              <a:rPr lang="fr-FR" sz="900" b="0" dirty="0"/>
              <a:t>diffusion sur chaque dispositif</a:t>
            </a:r>
          </a:p>
          <a:p>
            <a:r>
              <a:rPr lang="fr-FR" sz="900" b="0" dirty="0"/>
              <a:t>Disposition</a:t>
            </a:r>
          </a:p>
          <a:p>
            <a:r>
              <a:rPr lang="fr-FR" sz="900" b="0" dirty="0"/>
              <a:t>contrôlée par</a:t>
            </a:r>
          </a:p>
          <a:p>
            <a:r>
              <a:rPr lang="fr-FR" sz="900" b="0" dirty="0"/>
              <a:t>l'utilisateur</a:t>
            </a:r>
          </a:p>
          <a:p>
            <a:r>
              <a:rPr lang="fr-FR" sz="900" b="0" dirty="0"/>
              <a:t>Basculement simple d'une</a:t>
            </a:r>
          </a:p>
          <a:p>
            <a:r>
              <a:rPr lang="fr-FR" sz="900" b="0" dirty="0"/>
              <a:t>disposition à l'autre au cours</a:t>
            </a:r>
          </a:p>
          <a:p>
            <a:r>
              <a:rPr lang="fr-FR" sz="900" b="0" dirty="0"/>
              <a:t>de la lecture</a:t>
            </a:r>
          </a:p>
          <a:p>
            <a:r>
              <a:rPr lang="fr-FR" sz="900" b="0" dirty="0"/>
              <a:t>IU</a:t>
            </a:r>
          </a:p>
          <a:p>
            <a:r>
              <a:rPr lang="fr-FR" sz="900" b="0" dirty="0"/>
              <a:t>personnalisable</a:t>
            </a:r>
          </a:p>
          <a:p>
            <a:r>
              <a:rPr lang="fr-FR" sz="900" b="0" dirty="0"/>
              <a:t>Possibilité d'ajouter des</a:t>
            </a:r>
          </a:p>
          <a:p>
            <a:r>
              <a:rPr lang="fr-FR" sz="900" b="0" dirty="0"/>
              <a:t>éléments de marque à</a:t>
            </a:r>
          </a:p>
          <a:p>
            <a:r>
              <a:rPr lang="fr-FR" sz="900" b="0" dirty="0"/>
              <a:t>l'interface utilisateur</a:t>
            </a:r>
          </a:p>
          <a:p>
            <a:r>
              <a:rPr lang="fr-FR" sz="900" b="0" dirty="0"/>
              <a:t>Fonctions</a:t>
            </a:r>
          </a:p>
          <a:p>
            <a:r>
              <a:rPr lang="fr-FR" sz="900" b="0" dirty="0"/>
              <a:t>réservées à</a:t>
            </a:r>
          </a:p>
          <a:p>
            <a:r>
              <a:rPr lang="fr-FR" sz="900" b="0" dirty="0"/>
              <a:t>l'administrateur</a:t>
            </a:r>
          </a:p>
          <a:p>
            <a:r>
              <a:rPr lang="fr-FR" sz="900" b="0" dirty="0"/>
              <a:t>Active Directory, génération de</a:t>
            </a:r>
          </a:p>
          <a:p>
            <a:r>
              <a:rPr lang="fr-FR" sz="900" b="0" dirty="0"/>
              <a:t>rapports, NAS, API REST</a:t>
            </a:r>
          </a:p>
          <a:p>
            <a:r>
              <a:rPr lang="fr-FR" sz="900" b="0" dirty="0"/>
              <a:t>Déploiement</a:t>
            </a:r>
          </a:p>
          <a:p>
            <a:r>
              <a:rPr lang="fr-FR" sz="900" b="0" dirty="0"/>
              <a:t>accéléré</a:t>
            </a:r>
          </a:p>
          <a:p>
            <a:r>
              <a:rPr lang="fr-FR" sz="900" b="0" dirty="0"/>
              <a:t>Déploiement en quelques</a:t>
            </a:r>
          </a:p>
          <a:p>
            <a:r>
              <a:rPr lang="fr-FR" sz="900" b="0" dirty="0"/>
              <a:t>minutes sur la plate-forme</a:t>
            </a:r>
          </a:p>
          <a:p>
            <a:r>
              <a:rPr lang="fr-FR" sz="900" b="0" dirty="0"/>
              <a:t>LifeSize UVC Platform</a:t>
            </a:r>
            <a:endParaRPr lang="fr-FR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847624" y="2121317"/>
            <a:ext cx="6697980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800" b="0">
                <a:solidFill>
                  <a:schemeClr val="accent2"/>
                </a:solidFill>
                <a:latin typeface="+mn-lt"/>
              </a:defRPr>
            </a:lvl2pPr>
            <a:lvl3pPr marL="9699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 b="0">
                <a:solidFill>
                  <a:schemeClr val="accent1"/>
                </a:solidFill>
                <a:latin typeface="+mn-lt"/>
              </a:defRPr>
            </a:lvl3pPr>
            <a:lvl4pPr marL="15430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11455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400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57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14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71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 smtClean="0"/>
              <a:t>Une seule interface , un seul login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 smtClean="0"/>
              <a:t>Interface intuitive et conviviale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 smtClean="0"/>
              <a:t>Accessibilité partout dans le monde ( UI Web </a:t>
            </a:r>
            <a:r>
              <a:rPr lang="fr-FR" sz="1800" dirty="0" err="1" smtClean="0"/>
              <a:t>Based</a:t>
            </a:r>
            <a:r>
              <a:rPr lang="fr-FR" sz="1800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 smtClean="0"/>
              <a:t>Souplesse de la gestion des différentes </a:t>
            </a:r>
            <a:r>
              <a:rPr lang="fr-FR" sz="1800" dirty="0" err="1" smtClean="0"/>
              <a:t>appliances</a:t>
            </a:r>
            <a:endParaRPr lang="fr-FR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83820" y="702612"/>
            <a:ext cx="4358640" cy="278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avantages d’utilisation</a:t>
            </a: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447800" y="2162055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1447800" y="2610941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1447800" y="3039208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451610" y="3458627"/>
            <a:ext cx="220980" cy="2974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8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6799" y="1304248"/>
            <a:ext cx="3275642" cy="1158240"/>
          </a:xfrm>
        </p:spPr>
        <p:txBody>
          <a:bodyPr/>
          <a:lstStyle/>
          <a:p>
            <a:r>
              <a:rPr lang="fr-FR" sz="7200" dirty="0" smtClean="0">
                <a:latin typeface="Trebuchet MS" charset="0"/>
              </a:rPr>
              <a:t>Merci !</a:t>
            </a:r>
            <a:endParaRPr lang="fr-FR" sz="7200" dirty="0">
              <a:latin typeface="Trebuchet MS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87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4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62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4" y="4267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96" y="368216"/>
            <a:ext cx="2449148" cy="15151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40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" y="1023493"/>
            <a:ext cx="8845524" cy="196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appliances</a:t>
            </a:r>
            <a:r>
              <a:rPr lang="fr-FR" dirty="0" smtClean="0"/>
              <a:t> disponibles sur la plateforme </a:t>
            </a:r>
            <a:r>
              <a:rPr lang="fr-FR" dirty="0"/>
              <a:t>UVC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1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9" y="3373090"/>
            <a:ext cx="1913333" cy="1183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 bwMode="auto">
          <a:xfrm>
            <a:off x="88164" y="2631290"/>
            <a:ext cx="1268196" cy="30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Solution de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Streaming </a:t>
            </a:r>
            <a:r>
              <a:rPr kumimoji="0" lang="fr-FR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d’enregistrement HD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47801" y="2639000"/>
            <a:ext cx="1173480" cy="264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Solution d’appels vidéo multipoints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7960" y="2639000"/>
            <a:ext cx="1173480" cy="294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Proxy et NAT/ Firewall </a:t>
            </a:r>
            <a:r>
              <a:rPr lang="fr-FR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Traversal</a:t>
            </a:r>
            <a:endParaRPr kumimoji="0" lang="fr-FR" sz="8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pic>
        <p:nvPicPr>
          <p:cNvPr id="23" name="Picture 28" descr="C:\Users\dhyland\AppData\Local\Microsoft\Windows\Temporary Internet Files\Low\Content.IE5\KTOSEKB4\MC90044003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55" y="918827"/>
            <a:ext cx="658130" cy="4640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à coins arrondis 3"/>
          <p:cNvSpPr/>
          <p:nvPr/>
        </p:nvSpPr>
        <p:spPr bwMode="auto">
          <a:xfrm>
            <a:off x="6804660" y="1082040"/>
            <a:ext cx="198882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Bientôt: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6504580" y="1520190"/>
            <a:ext cx="266228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     Manager                 Mobile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962400" y="2639000"/>
            <a:ext cx="1173480" cy="294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Gate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Keeper</a:t>
            </a: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IP </a:t>
            </a:r>
            <a:r>
              <a:rPr lang="fr-FR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Routing</a:t>
            </a:r>
            <a:endParaRPr kumimoji="0" lang="fr-FR" sz="8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27320" y="2644050"/>
            <a:ext cx="1173480" cy="294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Appels Vidéos HD avec LYNC</a:t>
            </a:r>
            <a:endParaRPr kumimoji="0" lang="fr-FR" sz="8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7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necteur droit 64"/>
          <p:cNvCxnSpPr/>
          <p:nvPr/>
        </p:nvCxnSpPr>
        <p:spPr bwMode="auto">
          <a:xfrm flipH="1">
            <a:off x="998220" y="3003081"/>
            <a:ext cx="948398" cy="506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 bwMode="auto">
          <a:xfrm flipH="1">
            <a:off x="2600986" y="3164087"/>
            <a:ext cx="132392" cy="10605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 bwMode="auto">
          <a:xfrm flipH="1" flipV="1">
            <a:off x="3515487" y="3118367"/>
            <a:ext cx="728853" cy="7373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flipH="1">
            <a:off x="3515487" y="1564774"/>
            <a:ext cx="728853" cy="690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 bwMode="auto">
          <a:xfrm>
            <a:off x="1226820" y="1564774"/>
            <a:ext cx="988460" cy="8088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fonctionne </a:t>
            </a:r>
            <a:r>
              <a:rPr lang="fr-FR" dirty="0" smtClean="0"/>
              <a:t>UVC ?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" y="483108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08" y="2027387"/>
            <a:ext cx="2410718" cy="1315968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3716687" y="603558"/>
            <a:ext cx="1300354" cy="1070143"/>
            <a:chOff x="1784792" y="5031685"/>
            <a:chExt cx="1300354" cy="107014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289" y="5409500"/>
              <a:ext cx="1225360" cy="692328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1784792" y="5031685"/>
              <a:ext cx="1300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Aparajita" pitchFamily="34" charset="0"/>
                </a:rPr>
                <a:t>Administration via un browser internet </a:t>
              </a:r>
              <a:endPara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77338" y="738520"/>
            <a:ext cx="1208612" cy="1094550"/>
            <a:chOff x="1999527" y="1738414"/>
            <a:chExt cx="1208612" cy="109455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527" y="2096659"/>
              <a:ext cx="1098963" cy="736305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2020007" y="1738414"/>
              <a:ext cx="118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Aparajita" pitchFamily="34" charset="0"/>
                </a:rPr>
                <a:t>Tous types de Codecs Visio H.323</a:t>
              </a:r>
              <a:endPara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991667" y="3489829"/>
            <a:ext cx="1363614" cy="1048524"/>
            <a:chOff x="5224624" y="5085184"/>
            <a:chExt cx="1363614" cy="1048524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133" y="5085184"/>
              <a:ext cx="1085850" cy="733425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5224624" y="5733598"/>
              <a:ext cx="1363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Aparajita" pitchFamily="34" charset="0"/>
                </a:rPr>
                <a:t>Clients Visio PC ou MAC -  H.323 ou SIP</a:t>
              </a:r>
              <a:endParaRPr lang="fr-F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058726" y="2872146"/>
            <a:ext cx="1736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Serveur  propre / Data Center</a:t>
            </a:r>
            <a:endParaRPr lang="fr-FR" sz="10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23" y="2178136"/>
            <a:ext cx="1099926" cy="82494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08" y="2390524"/>
            <a:ext cx="952359" cy="5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648414"/>
            <a:ext cx="3307080" cy="31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Accolade ouvrante 53"/>
          <p:cNvSpPr/>
          <p:nvPr/>
        </p:nvSpPr>
        <p:spPr bwMode="auto">
          <a:xfrm>
            <a:off x="2880359" y="2373660"/>
            <a:ext cx="190501" cy="530587"/>
          </a:xfrm>
          <a:prstGeom prst="leftBrace">
            <a:avLst>
              <a:gd name="adj1" fmla="val 39418"/>
              <a:gd name="adj2" fmla="val 60664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 bwMode="auto">
          <a:xfrm>
            <a:off x="5463540" y="1352362"/>
            <a:ext cx="0" cy="29926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0" name="Picture 3" descr="M:\Images, Signage and Video\Icons\Visio Stencils Project-2012\PNG's\Bridge2200_Pho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3072805"/>
            <a:ext cx="917546" cy="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64116" y="3793726"/>
            <a:ext cx="1516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rPr>
              <a:t>Streaming vers  n’importe quelle plateforme avec UVC </a:t>
            </a:r>
            <a:r>
              <a:rPr lang="fr-F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rPr>
              <a:t>VideoCenter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parajita" pitchFamily="34" charset="0"/>
              </a:rPr>
              <a:t> </a:t>
            </a:r>
            <a:endParaRPr lang="fr-FR" sz="1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parajita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44"/>
          <a:stretch/>
        </p:blipFill>
        <p:spPr>
          <a:xfrm>
            <a:off x="2458646" y="3991209"/>
            <a:ext cx="660755" cy="828000"/>
          </a:xfrm>
          <a:prstGeom prst="rect">
            <a:avLst/>
          </a:prstGeom>
        </p:spPr>
      </p:pic>
      <p:grpSp>
        <p:nvGrpSpPr>
          <p:cNvPr id="73" name="Groupe 72"/>
          <p:cNvGrpSpPr/>
          <p:nvPr/>
        </p:nvGrpSpPr>
        <p:grpSpPr>
          <a:xfrm>
            <a:off x="2007381" y="4005793"/>
            <a:ext cx="1383247" cy="1074237"/>
            <a:chOff x="791837" y="3450364"/>
            <a:chExt cx="1383247" cy="1074237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4459">
              <a:off x="791837" y="3450364"/>
              <a:ext cx="442332" cy="644945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800919" y="4124491"/>
              <a:ext cx="1374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Plateformes Mobiles</a:t>
              </a:r>
              <a:br>
                <a:rPr lang="fr-FR" sz="1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fr-FR" sz="1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( </a:t>
              </a:r>
              <a:r>
                <a:rPr lang="fr-FR" sz="1000" b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iOS</a:t>
              </a:r>
              <a:r>
                <a:rPr lang="fr-FR" sz="1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- </a:t>
              </a:r>
              <a:r>
                <a:rPr lang="fr-FR" sz="1000" b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Android</a:t>
              </a:r>
              <a:r>
                <a:rPr lang="fr-FR" sz="10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) </a:t>
              </a:r>
              <a:endParaRPr lang="fr-FR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5905500" y="374007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latin typeface="+mn-lt"/>
              </a:rPr>
              <a:t>LifeSize UVC vous permet de communiquer vers qui vous voulez, quand et où vous le souhaitez</a:t>
            </a:r>
          </a:p>
        </p:txBody>
      </p:sp>
    </p:spTree>
    <p:extLst>
      <p:ext uri="{BB962C8B-B14F-4D97-AF65-F5344CB8AC3E}">
        <p14:creationId xmlns:p14="http://schemas.microsoft.com/office/powerpoint/2010/main" val="31765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8852" y="-391757"/>
            <a:ext cx="6480175" cy="2139950"/>
          </a:xfrm>
        </p:spPr>
        <p:txBody>
          <a:bodyPr/>
          <a:lstStyle/>
          <a:p>
            <a:r>
              <a:rPr lang="fr-FR" sz="2800" dirty="0" smtClean="0">
                <a:latin typeface="Trebuchet MS" charset="0"/>
              </a:rPr>
              <a:t> - </a:t>
            </a:r>
            <a:r>
              <a:rPr lang="fr-FR" sz="2400" dirty="0" smtClean="0">
                <a:latin typeface="Trebuchet MS" charset="0"/>
              </a:rPr>
              <a:t>LifeSize® UVC Multipoint™  </a:t>
            </a:r>
            <a:br>
              <a:rPr lang="fr-FR" sz="2400" dirty="0" smtClean="0">
                <a:latin typeface="Trebuchet MS" charset="0"/>
              </a:rPr>
            </a:br>
            <a:r>
              <a:rPr lang="fr-FR" sz="2400" b="1" dirty="0" smtClean="0">
                <a:latin typeface="Trebuchet MS" charset="0"/>
              </a:rPr>
              <a:t>     …</a:t>
            </a:r>
            <a:r>
              <a:rPr lang="fr-FR" sz="2400" i="1" dirty="0" smtClean="0">
                <a:latin typeface="Trebuchet MS" charset="0"/>
              </a:rPr>
              <a:t>Le nouveau Pont Virtualisé de LifeSize</a:t>
            </a:r>
            <a:r>
              <a:rPr lang="fr-FR" sz="2400" dirty="0" smtClean="0">
                <a:latin typeface="Trebuchet MS" charset="0"/>
              </a:rPr>
              <a:t>!</a:t>
            </a:r>
            <a:endParaRPr lang="fr-FR" sz="3600" dirty="0">
              <a:latin typeface="Trebuchet MS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87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4" y="4068124"/>
            <a:ext cx="915356" cy="9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22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04" y="43738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M:\Images, Signage and Video\Icons\Visio Stencils Project-2012\PNG's\Bridge2200_Phot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" y="282324"/>
            <a:ext cx="2187896" cy="20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7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LifeSize</a:t>
            </a:r>
            <a:r>
              <a:rPr lang="en-US" baseline="30000" dirty="0" smtClean="0"/>
              <a:t>®</a:t>
            </a:r>
            <a:r>
              <a:rPr lang="en-US" dirty="0" smtClean="0"/>
              <a:t> UVC Multipoint™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22" y="628650"/>
            <a:ext cx="6106201" cy="183261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Conçu pour une flexibilité ultime et optimisé pour les utilisation mobile, LifeSize UVC Multipoint est le premier pont à connexions vidéos multiples entièrement virtualisé répondants aux besoins de réunions ‘à la </a:t>
            </a:r>
            <a:r>
              <a:rPr lang="en-US" sz="2000" dirty="0" err="1" smtClean="0"/>
              <a:t>demande</a:t>
            </a:r>
            <a:r>
              <a:rPr lang="en-US" sz="2000" dirty="0" smtClean="0"/>
              <a:t>’.</a:t>
            </a:r>
            <a:endParaRPr lang="it-IT" sz="2000" dirty="0" smtClean="0"/>
          </a:p>
          <a:p>
            <a:pPr>
              <a:buNone/>
            </a:pPr>
            <a:endParaRPr lang="en-US" sz="1100" dirty="0"/>
          </a:p>
          <a:p>
            <a:pPr marL="0" indent="0">
              <a:buNone/>
            </a:pPr>
            <a:endParaRPr lang="it-IT" sz="900" dirty="0" smtClean="0"/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8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4" y="731901"/>
            <a:ext cx="1340632" cy="8293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5" y="731900"/>
            <a:ext cx="829375" cy="8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Multipoint_Bo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" y="2378541"/>
            <a:ext cx="6949440" cy="226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1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LifeSize</a:t>
            </a:r>
            <a:r>
              <a:rPr lang="en-US" baseline="30000" dirty="0"/>
              <a:t>®</a:t>
            </a:r>
            <a:r>
              <a:rPr lang="en-US" dirty="0"/>
              <a:t> UVC Multipoint™</a:t>
            </a:r>
            <a:r>
              <a:rPr lang="en-US" i="1" dirty="0"/>
              <a:t>: </a:t>
            </a:r>
            <a:r>
              <a:rPr lang="en-US" i="1" dirty="0" smtClean="0"/>
              <a:t>Des Ports </a:t>
            </a:r>
            <a:r>
              <a:rPr lang="en-US" i="1" dirty="0" err="1" smtClean="0"/>
              <a:t>flexibles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78699" y="4873700"/>
            <a:ext cx="381000" cy="285750"/>
          </a:xfrm>
        </p:spPr>
        <p:txBody>
          <a:bodyPr/>
          <a:lstStyle/>
          <a:p>
            <a:fld id="{99B4C559-332C-412B-A5A4-E7570828F21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15" y="95139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57" y="87938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6" y="87938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71800" y="1162951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sz="6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  </a:t>
            </a: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sz="6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     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1040" y="2939029"/>
            <a:ext cx="1224489" cy="433268"/>
            <a:chOff x="938576" y="3060609"/>
            <a:chExt cx="1224489" cy="4332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76" y="3060609"/>
              <a:ext cx="433268" cy="43326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87" y="3060609"/>
              <a:ext cx="433268" cy="43326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797" y="3060609"/>
              <a:ext cx="433268" cy="43326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6139" y="3506814"/>
            <a:ext cx="2334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 1 </a:t>
            </a:r>
            <a:r>
              <a:rPr lang="en-US" sz="1800" dirty="0" smtClean="0">
                <a:solidFill>
                  <a:srgbClr val="000000"/>
                </a:solidFill>
              </a:rPr>
              <a:t>port video/audio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3  </a:t>
            </a:r>
            <a:r>
              <a:rPr lang="en-US" sz="1800" dirty="0" smtClean="0">
                <a:solidFill>
                  <a:srgbClr val="000000"/>
                </a:solidFill>
              </a:rPr>
              <a:t>ports audio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4 participants 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84419" y="3506814"/>
            <a:ext cx="24352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2 ports video/audio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 2  ports audio</a:t>
            </a: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 4 participants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96806" y="2939029"/>
            <a:ext cx="828879" cy="433268"/>
            <a:chOff x="938576" y="3060609"/>
            <a:chExt cx="828879" cy="43326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76" y="3060609"/>
              <a:ext cx="433268" cy="43326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87" y="3060609"/>
              <a:ext cx="433268" cy="433268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6483619" y="3506814"/>
            <a:ext cx="2371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 ports video/audio</a:t>
            </a:r>
          </a:p>
          <a:p>
            <a:pPr algn="ctr"/>
            <a:endParaRPr lang="en-US" sz="1800" dirty="0" smtClean="0">
              <a:solidFill>
                <a:srgbClr val="000000"/>
              </a:solidFill>
            </a:endParaRPr>
          </a:p>
          <a:p>
            <a:pPr algn="ctr"/>
            <a:endParaRPr lang="en-US" sz="1800" dirty="0">
              <a:solidFill>
                <a:srgbClr val="000000"/>
              </a:solidFill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 4 participants</a:t>
            </a:r>
          </a:p>
        </p:txBody>
      </p:sp>
      <p:pic>
        <p:nvPicPr>
          <p:cNvPr id="40" name="Picture 39" descr="imgres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27" y="2556979"/>
            <a:ext cx="335837" cy="334344"/>
          </a:xfrm>
          <a:prstGeom prst="rect">
            <a:avLst/>
          </a:prstGeom>
        </p:spPr>
      </p:pic>
      <p:pic>
        <p:nvPicPr>
          <p:cNvPr id="50" name="Picture 49" descr="imgres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66" y="2556979"/>
            <a:ext cx="335837" cy="334344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>
            <a:off x="513442" y="4282311"/>
            <a:ext cx="82691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09712" y="575724"/>
            <a:ext cx="56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+mn-lt"/>
              </a:rPr>
              <a:t>720p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7673" y="575724"/>
            <a:ext cx="56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+mn-lt"/>
              </a:rPr>
              <a:t>480p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5627" y="575724"/>
            <a:ext cx="56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+mn-lt"/>
              </a:rPr>
              <a:t>360p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8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11550093"/>
              </p:ext>
            </p:extLst>
          </p:nvPr>
        </p:nvGraphicFramePr>
        <p:xfrm>
          <a:off x="0" y="565150"/>
          <a:ext cx="63500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862060" cy="514350"/>
          </a:xfrm>
        </p:spPr>
        <p:txBody>
          <a:bodyPr/>
          <a:lstStyle/>
          <a:p>
            <a:r>
              <a:rPr lang="en-US" dirty="0" smtClean="0"/>
              <a:t>LifeSize® UVC Multipoint™: </a:t>
            </a:r>
            <a:r>
              <a:rPr lang="en-US" dirty="0" err="1" smtClean="0"/>
              <a:t>déploiement</a:t>
            </a:r>
            <a:r>
              <a:rPr lang="en-US" dirty="0" smtClean="0"/>
              <a:t> &amp; </a:t>
            </a:r>
            <a:r>
              <a:rPr lang="en-US" dirty="0" err="1" smtClean="0"/>
              <a:t>licences</a:t>
            </a:r>
            <a:r>
              <a:rPr lang="en-US" dirty="0" smtClean="0"/>
              <a:t> </a:t>
            </a:r>
            <a:r>
              <a:rPr lang="en-US" dirty="0" err="1" smtClean="0"/>
              <a:t>adaptables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C559-332C-412B-A5A4-E7570828F2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Dimensionnez</a:t>
            </a:r>
            <a:r>
              <a:rPr lang="en-US" dirty="0" smtClean="0"/>
              <a:t> en </a:t>
            </a:r>
            <a:r>
              <a:rPr lang="en-US" dirty="0" err="1" smtClean="0"/>
              <a:t>fonction</a:t>
            </a:r>
            <a:r>
              <a:rPr lang="en-US" dirty="0" smtClean="0"/>
              <a:t> de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endParaRPr lang="en-US" dirty="0" smtClean="0"/>
          </a:p>
          <a:p>
            <a:pPr lvl="1"/>
            <a:r>
              <a:rPr lang="en-US" dirty="0" err="1" smtClean="0"/>
              <a:t>Achetez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r>
              <a:rPr lang="en-US" dirty="0" smtClean="0"/>
              <a:t>, </a:t>
            </a:r>
            <a:r>
              <a:rPr lang="en-US" dirty="0" err="1" smtClean="0"/>
              <a:t>faites</a:t>
            </a:r>
            <a:r>
              <a:rPr lang="en-US" dirty="0" smtClean="0"/>
              <a:t> </a:t>
            </a:r>
            <a:r>
              <a:rPr lang="en-US" dirty="0" err="1" smtClean="0"/>
              <a:t>évoluez</a:t>
            </a:r>
            <a:r>
              <a:rPr lang="en-US" dirty="0" smtClean="0"/>
              <a:t> </a:t>
            </a:r>
            <a:r>
              <a:rPr lang="en-US" dirty="0" err="1" smtClean="0"/>
              <a:t>demain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Rajoutez</a:t>
            </a:r>
            <a:r>
              <a:rPr lang="en-US" dirty="0" smtClean="0"/>
              <a:t> des </a:t>
            </a:r>
            <a:r>
              <a:rPr lang="en-US" dirty="0" err="1" smtClean="0"/>
              <a:t>fonctions</a:t>
            </a:r>
            <a:r>
              <a:rPr lang="en-US" dirty="0" smtClean="0"/>
              <a:t> à la </a:t>
            </a:r>
            <a:r>
              <a:rPr lang="en-US" dirty="0" err="1" smtClean="0"/>
              <a:t>demande</a:t>
            </a: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b="1" dirty="0" smtClean="0">
              <a:solidFill>
                <a:srgbClr val="EC6C00"/>
              </a:solidFill>
            </a:endParaRPr>
          </a:p>
          <a:p>
            <a:pPr marL="0" lvl="1" indent="0">
              <a:buNone/>
            </a:pPr>
            <a:endParaRPr lang="en-US" sz="1600" b="1" dirty="0">
              <a:solidFill>
                <a:srgbClr val="EC6C00"/>
              </a:solidFill>
            </a:endParaRP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81614" y="4646708"/>
            <a:ext cx="3227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0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363" y="3863542"/>
            <a:ext cx="1837267" cy="661038"/>
            <a:chOff x="203196" y="3952442"/>
            <a:chExt cx="1837267" cy="661038"/>
          </a:xfrm>
        </p:grpSpPr>
        <p:grpSp>
          <p:nvGrpSpPr>
            <p:cNvPr id="24" name="Group 23"/>
            <p:cNvGrpSpPr/>
            <p:nvPr/>
          </p:nvGrpSpPr>
          <p:grpSpPr>
            <a:xfrm>
              <a:off x="203196" y="3952442"/>
              <a:ext cx="1837267" cy="575734"/>
              <a:chOff x="403412" y="3451632"/>
              <a:chExt cx="3227294" cy="994854"/>
            </a:xfrm>
          </p:grpSpPr>
          <p:pic>
            <p:nvPicPr>
              <p:cNvPr id="26" name="Picture 25" descr="UVC-Hardwar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520" y="3451632"/>
                <a:ext cx="3123079" cy="88803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03412" y="4138709"/>
                <a:ext cx="3227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0" dirty="0" smtClean="0">
                  <a:latin typeface="+mn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70267" y="4351870"/>
              <a:ext cx="1443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err="1" smtClean="0">
                  <a:latin typeface="+mn-lt"/>
                </a:rPr>
                <a:t>Jusqu’à</a:t>
              </a:r>
              <a:r>
                <a:rPr lang="en-US" sz="1100" b="0" dirty="0" smtClean="0">
                  <a:latin typeface="+mn-lt"/>
                </a:rPr>
                <a:t> 4 flex-ports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0691" y="3863542"/>
            <a:ext cx="1837267" cy="661038"/>
            <a:chOff x="1845728" y="3952442"/>
            <a:chExt cx="1837267" cy="661038"/>
          </a:xfrm>
        </p:grpSpPr>
        <p:grpSp>
          <p:nvGrpSpPr>
            <p:cNvPr id="30" name="Group 29"/>
            <p:cNvGrpSpPr/>
            <p:nvPr/>
          </p:nvGrpSpPr>
          <p:grpSpPr>
            <a:xfrm>
              <a:off x="1845728" y="3952442"/>
              <a:ext cx="1837267" cy="575734"/>
              <a:chOff x="403412" y="3451632"/>
              <a:chExt cx="3227294" cy="994854"/>
            </a:xfrm>
          </p:grpSpPr>
          <p:pic>
            <p:nvPicPr>
              <p:cNvPr id="31" name="Picture 30" descr="UVC-Hardwar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520" y="3451632"/>
                <a:ext cx="3123079" cy="888032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03412" y="4138709"/>
                <a:ext cx="3227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0" dirty="0" smtClean="0">
                  <a:latin typeface="+mn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075711" y="4351870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err="1" smtClean="0">
                  <a:latin typeface="+mn-lt"/>
                </a:rPr>
                <a:t>Jusqu’à</a:t>
              </a:r>
              <a:r>
                <a:rPr lang="en-US" sz="1100" b="0" dirty="0" smtClean="0">
                  <a:latin typeface="+mn-lt"/>
                </a:rPr>
                <a:t> 15 flex-ports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4438" y="3770405"/>
            <a:ext cx="1772991" cy="754175"/>
            <a:chOff x="3459409" y="3859305"/>
            <a:chExt cx="1772991" cy="754175"/>
          </a:xfrm>
        </p:grpSpPr>
        <p:pic>
          <p:nvPicPr>
            <p:cNvPr id="29" name="Picture 28" descr="UVC-Hardwar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409" y="3859305"/>
              <a:ext cx="1772991" cy="61176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670554" y="4351870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err="1" smtClean="0">
                  <a:latin typeface="+mn-lt"/>
                </a:rPr>
                <a:t>Jusqu’à</a:t>
              </a:r>
              <a:r>
                <a:rPr lang="en-US" sz="1100" b="0" dirty="0" smtClean="0">
                  <a:latin typeface="+mn-lt"/>
                </a:rPr>
                <a:t> 30 flex-ports</a:t>
              </a:r>
            </a:p>
          </p:txBody>
        </p:sp>
      </p:grpSp>
      <p:pic>
        <p:nvPicPr>
          <p:cNvPr id="35" name="Picture 5" descr="N:\Bugatti\UVC Graphics\LS-UVCPlatform-Badges\LS-UVCPlatform-Badges\UVC-Platform-Badges-With-LifeSize\Badges-for-Print\JPG\Badge-UVCPlatform-withLifeSize-onMetal-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" y="642392"/>
            <a:ext cx="1228055" cy="75972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 bwMode="auto">
          <a:xfrm>
            <a:off x="243840" y="4876800"/>
            <a:ext cx="282702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2057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4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Size Corporate PPT 102011_Wide">
  <a:themeElements>
    <a:clrScheme name="LifeSize Theme">
      <a:dk1>
        <a:srgbClr val="000000"/>
      </a:dk1>
      <a:lt1>
        <a:srgbClr val="FFFFFF"/>
      </a:lt1>
      <a:dk2>
        <a:srgbClr val="000000"/>
      </a:dk2>
      <a:lt2>
        <a:srgbClr val="808285"/>
      </a:lt2>
      <a:accent1>
        <a:srgbClr val="E67A1D"/>
      </a:accent1>
      <a:accent2>
        <a:srgbClr val="003473"/>
      </a:accent2>
      <a:accent3>
        <a:srgbClr val="5E97DE"/>
      </a:accent3>
      <a:accent4>
        <a:srgbClr val="FBB416"/>
      </a:accent4>
      <a:accent5>
        <a:srgbClr val="808285"/>
      </a:accent5>
      <a:accent6>
        <a:srgbClr val="D8D8D6"/>
      </a:accent6>
      <a:hlink>
        <a:srgbClr val="26265F"/>
      </a:hlink>
      <a:folHlink>
        <a:srgbClr val="E86A2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2057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2057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0" dirty="0" smtClean="0">
            <a:latin typeface="+mn-lt"/>
          </a:defRPr>
        </a:defPPr>
      </a:lstStyle>
    </a:txDef>
  </a:objectDefaults>
  <a:extraClrSchemeLst>
    <a:extraClrScheme>
      <a:clrScheme name="Corp Ppt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pt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pt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pt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pt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pt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pt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LifeSize Corporate PPT 102011_Wide.potx</Template>
  <TotalTime>34619</TotalTime>
  <Words>3235</Words>
  <Application>Microsoft Office PowerPoint</Application>
  <PresentationFormat>Affichage à l'écran (16:9)</PresentationFormat>
  <Paragraphs>1005</Paragraphs>
  <Slides>32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LifeSize Corporate PPT 102011_Wide</vt:lpstr>
      <vt:lpstr>LifeSize®  UVC Plateform™  </vt:lpstr>
      <vt:lpstr>SOMMAIRE</vt:lpstr>
      <vt:lpstr>Qu’est-ce que la plateforme UVC</vt:lpstr>
      <vt:lpstr>Les appliances disponibles sur la plateforme UVC</vt:lpstr>
      <vt:lpstr>Comment fonctionne UVC ?</vt:lpstr>
      <vt:lpstr> - LifeSize® UVC Multipoint™        …Le nouveau Pont Virtualisé de LifeSize!</vt:lpstr>
      <vt:lpstr>LifeSize® UVC Multipoint™</vt:lpstr>
      <vt:lpstr>LifeSize® UVC Multipoint™: Des Ports flexibles</vt:lpstr>
      <vt:lpstr>LifeSize® UVC Multipoint™: déploiement &amp; licences adaptables</vt:lpstr>
      <vt:lpstr>UVC Multipoint: Spécifications additionelles</vt:lpstr>
      <vt:lpstr>LifeSize® UVC Multipoint™ : réunions</vt:lpstr>
      <vt:lpstr>LifeSize® UVC Multipoint™ : réunions</vt:lpstr>
      <vt:lpstr>UVC Multipoint™ : Achats par unité de flex-port</vt:lpstr>
      <vt:lpstr> - LifeSize® UVC VideoCenter™        …Soyez partout, en direct ou à la demande!</vt:lpstr>
      <vt:lpstr>LifeSize® UVC VideoCenter™</vt:lpstr>
      <vt:lpstr>LifeSize® UVC VideoCenter™</vt:lpstr>
      <vt:lpstr>LifeSize® UVC VideoCenter™</vt:lpstr>
      <vt:lpstr>LifeSize® UVC Transit™   Traversée sécurisée NAT et de pare-feu dans le cadre de la collaboration vidéo HD</vt:lpstr>
      <vt:lpstr>LifeSize® UVC Transit™</vt:lpstr>
      <vt:lpstr>LifeSize® UVC Transit™</vt:lpstr>
      <vt:lpstr>LifeSize® UVC Transit™</vt:lpstr>
      <vt:lpstr>LifeSize® UVC Access™   Traversée sécurisée NAT et de pare-feu dans le cadre de la collaboration vidéo HD</vt:lpstr>
      <vt:lpstr>LifeSize® UVC Access™</vt:lpstr>
      <vt:lpstr>LifeSize® UVC Access™</vt:lpstr>
      <vt:lpstr>LifeSize® UVC Video Engine™ pour Microsoft ® Lync ™     Appels Video HD à partir du PC directement vers la salle de réunion avec Microsoft Lync</vt:lpstr>
      <vt:lpstr>LifeSize® UVC Video Engine™</vt:lpstr>
      <vt:lpstr>LifeSize® UVC Video Engine™</vt:lpstr>
      <vt:lpstr>LifeSize®  UVC Plateform™   … Les avantages stratégiques</vt:lpstr>
      <vt:lpstr>LifeSize® UVC Plateform™ </vt:lpstr>
      <vt:lpstr>LifeSize® UVC Plateform™ </vt:lpstr>
      <vt:lpstr>LifeSize® UVC Plateform™ 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LifeSize HD  Visual Experience</dc:title>
  <dc:creator>Lori Randel</dc:creator>
  <cp:lastModifiedBy>mgastel</cp:lastModifiedBy>
  <cp:revision>598</cp:revision>
  <cp:lastPrinted>2012-08-03T09:42:41Z</cp:lastPrinted>
  <dcterms:created xsi:type="dcterms:W3CDTF">2012-02-15T03:45:48Z</dcterms:created>
  <dcterms:modified xsi:type="dcterms:W3CDTF">2012-08-22T14:42:08Z</dcterms:modified>
</cp:coreProperties>
</file>